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27"/>
  </p:notesMasterIdLst>
  <p:sldIdLst>
    <p:sldId id="256" r:id="rId2"/>
    <p:sldId id="257" r:id="rId3"/>
    <p:sldId id="258" r:id="rId4"/>
    <p:sldId id="279" r:id="rId5"/>
    <p:sldId id="260" r:id="rId6"/>
    <p:sldId id="261" r:id="rId7"/>
    <p:sldId id="262" r:id="rId8"/>
    <p:sldId id="263" r:id="rId9"/>
    <p:sldId id="282" r:id="rId10"/>
    <p:sldId id="278" r:id="rId11"/>
    <p:sldId id="264" r:id="rId12"/>
    <p:sldId id="270" r:id="rId13"/>
    <p:sldId id="265" r:id="rId14"/>
    <p:sldId id="281" r:id="rId15"/>
    <p:sldId id="280" r:id="rId16"/>
    <p:sldId id="266" r:id="rId17"/>
    <p:sldId id="267" r:id="rId18"/>
    <p:sldId id="259" r:id="rId19"/>
    <p:sldId id="273" r:id="rId20"/>
    <p:sldId id="268" r:id="rId21"/>
    <p:sldId id="274" r:id="rId22"/>
    <p:sldId id="283" r:id="rId23"/>
    <p:sldId id="285" r:id="rId24"/>
    <p:sldId id="275" r:id="rId25"/>
    <p:sldId id="284" r:id="rId2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5F92E15-1449-4748-8B17-B931DB2A3790}" v="246" dt="2026-01-08T08:48:33.80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905" autoAdjust="0"/>
    <p:restoredTop sz="78935" autoAdjust="0"/>
  </p:normalViewPr>
  <p:slideViewPr>
    <p:cSldViewPr snapToGrid="0" snapToObjects="1">
      <p:cViewPr varScale="1">
        <p:scale>
          <a:sx n="58" d="100"/>
          <a:sy n="58" d="100"/>
        </p:scale>
        <p:origin x="404" y="5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illy Galligar, MD" userId="8de207a3-872f-49f8-a91c-51823bfdb603" providerId="ADAL" clId="{F9DB49E3-E640-460D-A99F-DF238E67720B}"/>
    <pc:docChg chg="undo custSel addSld delSld modSld sldOrd">
      <pc:chgData name="Billy Galligar, MD" userId="8de207a3-872f-49f8-a91c-51823bfdb603" providerId="ADAL" clId="{F9DB49E3-E640-460D-A99F-DF238E67720B}" dt="2026-01-08T08:49:11.616" v="6507" actId="403"/>
      <pc:docMkLst>
        <pc:docMk/>
      </pc:docMkLst>
      <pc:sldChg chg="addSp modSp mod setBg">
        <pc:chgData name="Billy Galligar, MD" userId="8de207a3-872f-49f8-a91c-51823bfdb603" providerId="ADAL" clId="{F9DB49E3-E640-460D-A99F-DF238E67720B}" dt="2026-01-08T08:49:11.616" v="6507" actId="403"/>
        <pc:sldMkLst>
          <pc:docMk/>
          <pc:sldMk cId="0" sldId="256"/>
        </pc:sldMkLst>
        <pc:spChg chg="mod">
          <ac:chgData name="Billy Galligar, MD" userId="8de207a3-872f-49f8-a91c-51823bfdb603" providerId="ADAL" clId="{F9DB49E3-E640-460D-A99F-DF238E67720B}" dt="2026-01-08T08:49:11.616" v="6507" actId="403"/>
          <ac:spMkLst>
            <pc:docMk/>
            <pc:sldMk cId="0" sldId="256"/>
            <ac:spMk id="2" creationId="{00000000-0000-0000-0000-000000000000}"/>
          </ac:spMkLst>
        </pc:spChg>
        <pc:spChg chg="mod ord">
          <ac:chgData name="Billy Galligar, MD" userId="8de207a3-872f-49f8-a91c-51823bfdb603" providerId="ADAL" clId="{F9DB49E3-E640-460D-A99F-DF238E67720B}" dt="2026-01-08T08:49:01.518" v="6501" actId="1076"/>
          <ac:spMkLst>
            <pc:docMk/>
            <pc:sldMk cId="0" sldId="256"/>
            <ac:spMk id="5" creationId="{FE967400-23EA-A496-3652-B9AF6C8E3D05}"/>
          </ac:spMkLst>
        </pc:spChg>
        <pc:spChg chg="add">
          <ac:chgData name="Billy Galligar, MD" userId="8de207a3-872f-49f8-a91c-51823bfdb603" providerId="ADAL" clId="{F9DB49E3-E640-460D-A99F-DF238E67720B}" dt="2026-01-08T08:48:48.350" v="6499" actId="26606"/>
          <ac:spMkLst>
            <pc:docMk/>
            <pc:sldMk cId="0" sldId="256"/>
            <ac:spMk id="11" creationId="{B09A8B04-373D-40BD-9442-2D3540D3CFF2}"/>
          </ac:spMkLst>
        </pc:spChg>
        <pc:picChg chg="add mod ord">
          <ac:chgData name="Billy Galligar, MD" userId="8de207a3-872f-49f8-a91c-51823bfdb603" providerId="ADAL" clId="{F9DB49E3-E640-460D-A99F-DF238E67720B}" dt="2026-01-08T08:48:48.350" v="6499" actId="26606"/>
          <ac:picMkLst>
            <pc:docMk/>
            <pc:sldMk cId="0" sldId="256"/>
            <ac:picMk id="4" creationId="{3B84DD49-CD54-3572-886C-1B25A3ED97D8}"/>
          </ac:picMkLst>
        </pc:picChg>
        <pc:picChg chg="mod">
          <ac:chgData name="Billy Galligar, MD" userId="8de207a3-872f-49f8-a91c-51823bfdb603" providerId="ADAL" clId="{F9DB49E3-E640-460D-A99F-DF238E67720B}" dt="2026-01-08T08:48:48.350" v="6499" actId="26606"/>
          <ac:picMkLst>
            <pc:docMk/>
            <pc:sldMk cId="0" sldId="256"/>
            <ac:picMk id="6" creationId="{DD29E131-D22F-4B28-9166-F37DED2D15C6}"/>
          </ac:picMkLst>
        </pc:picChg>
        <pc:cxnChg chg="add">
          <ac:chgData name="Billy Galligar, MD" userId="8de207a3-872f-49f8-a91c-51823bfdb603" providerId="ADAL" clId="{F9DB49E3-E640-460D-A99F-DF238E67720B}" dt="2026-01-08T08:48:48.350" v="6499" actId="26606"/>
          <ac:cxnSpMkLst>
            <pc:docMk/>
            <pc:sldMk cId="0" sldId="256"/>
            <ac:cxnSpMk id="13" creationId="{B5028193-7250-4674-AA37-E9040429AE0B}"/>
          </ac:cxnSpMkLst>
        </pc:cxnChg>
      </pc:sldChg>
      <pc:sldChg chg="modSp mod ord modAnim">
        <pc:chgData name="Billy Galligar, MD" userId="8de207a3-872f-49f8-a91c-51823bfdb603" providerId="ADAL" clId="{F9DB49E3-E640-460D-A99F-DF238E67720B}" dt="2026-01-08T08:32:29.177" v="6433"/>
        <pc:sldMkLst>
          <pc:docMk/>
          <pc:sldMk cId="0" sldId="259"/>
        </pc:sldMkLst>
        <pc:spChg chg="mod">
          <ac:chgData name="Billy Galligar, MD" userId="8de207a3-872f-49f8-a91c-51823bfdb603" providerId="ADAL" clId="{F9DB49E3-E640-460D-A99F-DF238E67720B}" dt="2025-12-31T15:59:48.132" v="5860" actId="20577"/>
          <ac:spMkLst>
            <pc:docMk/>
            <pc:sldMk cId="0" sldId="259"/>
            <ac:spMk id="3" creationId="{00000000-0000-0000-0000-000000000000}"/>
          </ac:spMkLst>
        </pc:spChg>
        <pc:picChg chg="mod">
          <ac:chgData name="Billy Galligar, MD" userId="8de207a3-872f-49f8-a91c-51823bfdb603" providerId="ADAL" clId="{F9DB49E3-E640-460D-A99F-DF238E67720B}" dt="2025-12-31T16:00:01.810" v="5952" actId="1038"/>
          <ac:picMkLst>
            <pc:docMk/>
            <pc:sldMk cId="0" sldId="259"/>
            <ac:picMk id="5" creationId="{C88164A8-A409-45E5-8130-B8FB5BB3DA9F}"/>
          </ac:picMkLst>
        </pc:picChg>
      </pc:sldChg>
      <pc:sldChg chg="modSp mod setBg">
        <pc:chgData name="Billy Galligar, MD" userId="8de207a3-872f-49f8-a91c-51823bfdb603" providerId="ADAL" clId="{F9DB49E3-E640-460D-A99F-DF238E67720B}" dt="2026-01-08T08:38:43.317" v="6463" actId="14100"/>
        <pc:sldMkLst>
          <pc:docMk/>
          <pc:sldMk cId="0" sldId="260"/>
        </pc:sldMkLst>
        <pc:spChg chg="mod">
          <ac:chgData name="Billy Galligar, MD" userId="8de207a3-872f-49f8-a91c-51823bfdb603" providerId="ADAL" clId="{F9DB49E3-E640-460D-A99F-DF238E67720B}" dt="2026-01-08T08:38:38.270" v="6462" actId="26606"/>
          <ac:spMkLst>
            <pc:docMk/>
            <pc:sldMk cId="0" sldId="260"/>
            <ac:spMk id="2" creationId="{00000000-0000-0000-0000-000000000000}"/>
          </ac:spMkLst>
        </pc:spChg>
        <pc:spChg chg="mod">
          <ac:chgData name="Billy Galligar, MD" userId="8de207a3-872f-49f8-a91c-51823bfdb603" providerId="ADAL" clId="{F9DB49E3-E640-460D-A99F-DF238E67720B}" dt="2026-01-08T08:38:38.270" v="6462" actId="26606"/>
          <ac:spMkLst>
            <pc:docMk/>
            <pc:sldMk cId="0" sldId="260"/>
            <ac:spMk id="3" creationId="{00000000-0000-0000-0000-000000000000}"/>
          </ac:spMkLst>
        </pc:spChg>
        <pc:picChg chg="mod">
          <ac:chgData name="Billy Galligar, MD" userId="8de207a3-872f-49f8-a91c-51823bfdb603" providerId="ADAL" clId="{F9DB49E3-E640-460D-A99F-DF238E67720B}" dt="2026-01-08T08:38:43.317" v="6463" actId="14100"/>
          <ac:picMkLst>
            <pc:docMk/>
            <pc:sldMk cId="0" sldId="260"/>
            <ac:picMk id="5" creationId="{83123A92-ACD8-66D1-CDBE-50F8E4D3AB63}"/>
          </ac:picMkLst>
        </pc:picChg>
      </pc:sldChg>
      <pc:sldChg chg="modAnim">
        <pc:chgData name="Billy Galligar, MD" userId="8de207a3-872f-49f8-a91c-51823bfdb603" providerId="ADAL" clId="{F9DB49E3-E640-460D-A99F-DF238E67720B}" dt="2026-01-08T08:16:51.987" v="6353"/>
        <pc:sldMkLst>
          <pc:docMk/>
          <pc:sldMk cId="0" sldId="261"/>
        </pc:sldMkLst>
      </pc:sldChg>
      <pc:sldChg chg="modSp mod">
        <pc:chgData name="Billy Galligar, MD" userId="8de207a3-872f-49f8-a91c-51823bfdb603" providerId="ADAL" clId="{F9DB49E3-E640-460D-A99F-DF238E67720B}" dt="2025-12-31T16:04:39.454" v="6197" actId="6549"/>
        <pc:sldMkLst>
          <pc:docMk/>
          <pc:sldMk cId="0" sldId="262"/>
        </pc:sldMkLst>
        <pc:spChg chg="mod">
          <ac:chgData name="Billy Galligar, MD" userId="8de207a3-872f-49f8-a91c-51823bfdb603" providerId="ADAL" clId="{F9DB49E3-E640-460D-A99F-DF238E67720B}" dt="2025-12-31T16:04:39.454" v="6197" actId="6549"/>
          <ac:spMkLst>
            <pc:docMk/>
            <pc:sldMk cId="0" sldId="262"/>
            <ac:spMk id="3" creationId="{00000000-0000-0000-0000-000000000000}"/>
          </ac:spMkLst>
        </pc:spChg>
      </pc:sldChg>
      <pc:sldChg chg="modSp mod modAnim modNotesTx">
        <pc:chgData name="Billy Galligar, MD" userId="8de207a3-872f-49f8-a91c-51823bfdb603" providerId="ADAL" clId="{F9DB49E3-E640-460D-A99F-DF238E67720B}" dt="2026-01-08T08:17:17.413" v="6357"/>
        <pc:sldMkLst>
          <pc:docMk/>
          <pc:sldMk cId="0" sldId="263"/>
        </pc:sldMkLst>
        <pc:spChg chg="mod">
          <ac:chgData name="Billy Galligar, MD" userId="8de207a3-872f-49f8-a91c-51823bfdb603" providerId="ADAL" clId="{F9DB49E3-E640-460D-A99F-DF238E67720B}" dt="2025-12-31T16:08:03.186" v="6222" actId="20577"/>
          <ac:spMkLst>
            <pc:docMk/>
            <pc:sldMk cId="0" sldId="263"/>
            <ac:spMk id="2" creationId="{00000000-0000-0000-0000-000000000000}"/>
          </ac:spMkLst>
        </pc:spChg>
        <pc:spChg chg="mod">
          <ac:chgData name="Billy Galligar, MD" userId="8de207a3-872f-49f8-a91c-51823bfdb603" providerId="ADAL" clId="{F9DB49E3-E640-460D-A99F-DF238E67720B}" dt="2026-01-08T07:57:03.539" v="6331" actId="20577"/>
          <ac:spMkLst>
            <pc:docMk/>
            <pc:sldMk cId="0" sldId="263"/>
            <ac:spMk id="3" creationId="{00000000-0000-0000-0000-000000000000}"/>
          </ac:spMkLst>
        </pc:spChg>
      </pc:sldChg>
      <pc:sldChg chg="modSp mod modAnim">
        <pc:chgData name="Billy Galligar, MD" userId="8de207a3-872f-49f8-a91c-51823bfdb603" providerId="ADAL" clId="{F9DB49E3-E640-460D-A99F-DF238E67720B}" dt="2026-01-08T08:18:58.180" v="6364"/>
        <pc:sldMkLst>
          <pc:docMk/>
          <pc:sldMk cId="0" sldId="264"/>
        </pc:sldMkLst>
        <pc:spChg chg="mod">
          <ac:chgData name="Billy Galligar, MD" userId="8de207a3-872f-49f8-a91c-51823bfdb603" providerId="ADAL" clId="{F9DB49E3-E640-460D-A99F-DF238E67720B}" dt="2025-12-31T16:11:08.992" v="6269" actId="20577"/>
          <ac:spMkLst>
            <pc:docMk/>
            <pc:sldMk cId="0" sldId="264"/>
            <ac:spMk id="3" creationId="{00000000-0000-0000-0000-000000000000}"/>
          </ac:spMkLst>
        </pc:spChg>
      </pc:sldChg>
      <pc:sldChg chg="addSp delSp modSp mod modAnim modNotesTx">
        <pc:chgData name="Billy Galligar, MD" userId="8de207a3-872f-49f8-a91c-51823bfdb603" providerId="ADAL" clId="{F9DB49E3-E640-460D-A99F-DF238E67720B}" dt="2026-01-08T08:21:22.641" v="6373"/>
        <pc:sldMkLst>
          <pc:docMk/>
          <pc:sldMk cId="0" sldId="265"/>
        </pc:sldMkLst>
        <pc:spChg chg="mod">
          <ac:chgData name="Billy Galligar, MD" userId="8de207a3-872f-49f8-a91c-51823bfdb603" providerId="ADAL" clId="{F9DB49E3-E640-460D-A99F-DF238E67720B}" dt="2025-12-31T16:12:39.062" v="6307" actId="20577"/>
          <ac:spMkLst>
            <pc:docMk/>
            <pc:sldMk cId="0" sldId="265"/>
            <ac:spMk id="3" creationId="{00000000-0000-0000-0000-000000000000}"/>
          </ac:spMkLst>
        </pc:spChg>
      </pc:sldChg>
      <pc:sldChg chg="modSp mod">
        <pc:chgData name="Billy Galligar, MD" userId="8de207a3-872f-49f8-a91c-51823bfdb603" providerId="ADAL" clId="{F9DB49E3-E640-460D-A99F-DF238E67720B}" dt="2025-12-31T13:52:11.028" v="1482" actId="6549"/>
        <pc:sldMkLst>
          <pc:docMk/>
          <pc:sldMk cId="0" sldId="266"/>
        </pc:sldMkLst>
        <pc:spChg chg="mod">
          <ac:chgData name="Billy Galligar, MD" userId="8de207a3-872f-49f8-a91c-51823bfdb603" providerId="ADAL" clId="{F9DB49E3-E640-460D-A99F-DF238E67720B}" dt="2025-12-31T13:52:11.028" v="1482" actId="6549"/>
          <ac:spMkLst>
            <pc:docMk/>
            <pc:sldMk cId="0" sldId="266"/>
            <ac:spMk id="3" creationId="{00000000-0000-0000-0000-000000000000}"/>
          </ac:spMkLst>
        </pc:spChg>
      </pc:sldChg>
      <pc:sldChg chg="addSp modSp mod setBg">
        <pc:chgData name="Billy Galligar, MD" userId="8de207a3-872f-49f8-a91c-51823bfdb603" providerId="ADAL" clId="{F9DB49E3-E640-460D-A99F-DF238E67720B}" dt="2026-01-08T08:38:10.566" v="6461" actId="26606"/>
        <pc:sldMkLst>
          <pc:docMk/>
          <pc:sldMk cId="0" sldId="267"/>
        </pc:sldMkLst>
        <pc:spChg chg="mod">
          <ac:chgData name="Billy Galligar, MD" userId="8de207a3-872f-49f8-a91c-51823bfdb603" providerId="ADAL" clId="{F9DB49E3-E640-460D-A99F-DF238E67720B}" dt="2026-01-08T08:38:10.566" v="6461" actId="26606"/>
          <ac:spMkLst>
            <pc:docMk/>
            <pc:sldMk cId="0" sldId="267"/>
            <ac:spMk id="2" creationId="{00000000-0000-0000-0000-000000000000}"/>
          </ac:spMkLst>
        </pc:spChg>
        <pc:spChg chg="mod">
          <ac:chgData name="Billy Galligar, MD" userId="8de207a3-872f-49f8-a91c-51823bfdb603" providerId="ADAL" clId="{F9DB49E3-E640-460D-A99F-DF238E67720B}" dt="2026-01-08T08:38:10.566" v="6461" actId="26606"/>
          <ac:spMkLst>
            <pc:docMk/>
            <pc:sldMk cId="0" sldId="267"/>
            <ac:spMk id="3" creationId="{00000000-0000-0000-0000-000000000000}"/>
          </ac:spMkLst>
        </pc:spChg>
        <pc:spChg chg="add">
          <ac:chgData name="Billy Galligar, MD" userId="8de207a3-872f-49f8-a91c-51823bfdb603" providerId="ADAL" clId="{F9DB49E3-E640-460D-A99F-DF238E67720B}" dt="2026-01-08T08:38:10.566" v="6461" actId="26606"/>
          <ac:spMkLst>
            <pc:docMk/>
            <pc:sldMk cId="0" sldId="267"/>
            <ac:spMk id="10" creationId="{3BCB5F6A-9EB0-40B0-9D13-3023E9A20508}"/>
          </ac:spMkLst>
        </pc:spChg>
        <pc:picChg chg="add mod">
          <ac:chgData name="Billy Galligar, MD" userId="8de207a3-872f-49f8-a91c-51823bfdb603" providerId="ADAL" clId="{F9DB49E3-E640-460D-A99F-DF238E67720B}" dt="2026-01-08T08:38:10.566" v="6461" actId="26606"/>
          <ac:picMkLst>
            <pc:docMk/>
            <pc:sldMk cId="0" sldId="267"/>
            <ac:picMk id="5" creationId="{E5D10D92-81CA-8224-B295-89EE0928E1DE}"/>
          </ac:picMkLst>
        </pc:picChg>
      </pc:sldChg>
      <pc:sldChg chg="modSp mod modAnim">
        <pc:chgData name="Billy Galligar, MD" userId="8de207a3-872f-49f8-a91c-51823bfdb603" providerId="ADAL" clId="{F9DB49E3-E640-460D-A99F-DF238E67720B}" dt="2026-01-08T08:33:17.643" v="6438"/>
        <pc:sldMkLst>
          <pc:docMk/>
          <pc:sldMk cId="0" sldId="268"/>
        </pc:sldMkLst>
        <pc:spChg chg="mod">
          <ac:chgData name="Billy Galligar, MD" userId="8de207a3-872f-49f8-a91c-51823bfdb603" providerId="ADAL" clId="{F9DB49E3-E640-460D-A99F-DF238E67720B}" dt="2025-12-31T14:47:28.069" v="3452" actId="15"/>
          <ac:spMkLst>
            <pc:docMk/>
            <pc:sldMk cId="0" sldId="268"/>
            <ac:spMk id="3" creationId="{00000000-0000-0000-0000-000000000000}"/>
          </ac:spMkLst>
        </pc:spChg>
      </pc:sldChg>
      <pc:sldChg chg="addSp modSp add mod ord setBg modAnim">
        <pc:chgData name="Billy Galligar, MD" userId="8de207a3-872f-49f8-a91c-51823bfdb603" providerId="ADAL" clId="{F9DB49E3-E640-460D-A99F-DF238E67720B}" dt="2026-01-08T08:45:20.713" v="6492" actId="26606"/>
        <pc:sldMkLst>
          <pc:docMk/>
          <pc:sldMk cId="2979412274" sldId="270"/>
        </pc:sldMkLst>
        <pc:spChg chg="mod">
          <ac:chgData name="Billy Galligar, MD" userId="8de207a3-872f-49f8-a91c-51823bfdb603" providerId="ADAL" clId="{F9DB49E3-E640-460D-A99F-DF238E67720B}" dt="2026-01-08T08:45:20.713" v="6492" actId="26606"/>
          <ac:spMkLst>
            <pc:docMk/>
            <pc:sldMk cId="2979412274" sldId="270"/>
            <ac:spMk id="2" creationId="{00000000-0000-0000-0000-000000000000}"/>
          </ac:spMkLst>
        </pc:spChg>
        <pc:spChg chg="mod">
          <ac:chgData name="Billy Galligar, MD" userId="8de207a3-872f-49f8-a91c-51823bfdb603" providerId="ADAL" clId="{F9DB49E3-E640-460D-A99F-DF238E67720B}" dt="2026-01-08T08:45:20.713" v="6492" actId="26606"/>
          <ac:spMkLst>
            <pc:docMk/>
            <pc:sldMk cId="2979412274" sldId="270"/>
            <ac:spMk id="3" creationId="{00000000-0000-0000-0000-000000000000}"/>
          </ac:spMkLst>
        </pc:spChg>
        <pc:spChg chg="add">
          <ac:chgData name="Billy Galligar, MD" userId="8de207a3-872f-49f8-a91c-51823bfdb603" providerId="ADAL" clId="{F9DB49E3-E640-460D-A99F-DF238E67720B}" dt="2026-01-08T08:45:20.713" v="6492" actId="26606"/>
          <ac:spMkLst>
            <pc:docMk/>
            <pc:sldMk cId="2979412274" sldId="270"/>
            <ac:spMk id="8" creationId="{603AE127-802C-459A-A612-DB85B67F0DC0}"/>
          </ac:spMkLst>
        </pc:spChg>
        <pc:spChg chg="add">
          <ac:chgData name="Billy Galligar, MD" userId="8de207a3-872f-49f8-a91c-51823bfdb603" providerId="ADAL" clId="{F9DB49E3-E640-460D-A99F-DF238E67720B}" dt="2026-01-08T08:45:20.713" v="6492" actId="26606"/>
          <ac:spMkLst>
            <pc:docMk/>
            <pc:sldMk cId="2979412274" sldId="270"/>
            <ac:spMk id="10" creationId="{9323D83D-50D6-4040-A58B-FCEA340F886A}"/>
          </ac:spMkLst>
        </pc:spChg>
        <pc:spChg chg="add">
          <ac:chgData name="Billy Galligar, MD" userId="8de207a3-872f-49f8-a91c-51823bfdb603" providerId="ADAL" clId="{F9DB49E3-E640-460D-A99F-DF238E67720B}" dt="2026-01-08T08:45:20.713" v="6492" actId="26606"/>
          <ac:spMkLst>
            <pc:docMk/>
            <pc:sldMk cId="2979412274" sldId="270"/>
            <ac:spMk id="14" creationId="{F10FD715-4DCE-4779-B634-EC78315EA213}"/>
          </ac:spMkLst>
        </pc:spChg>
        <pc:cxnChg chg="add">
          <ac:chgData name="Billy Galligar, MD" userId="8de207a3-872f-49f8-a91c-51823bfdb603" providerId="ADAL" clId="{F9DB49E3-E640-460D-A99F-DF238E67720B}" dt="2026-01-08T08:45:20.713" v="6492" actId="26606"/>
          <ac:cxnSpMkLst>
            <pc:docMk/>
            <pc:sldMk cId="2979412274" sldId="270"/>
            <ac:cxnSpMk id="12" creationId="{1A1FE6BB-DFB2-4080-9B5E-076EF5DDE67B}"/>
          </ac:cxnSpMkLst>
        </pc:cxnChg>
      </pc:sldChg>
      <pc:sldChg chg="addSp delSp modSp mod ord setBg modAnim">
        <pc:chgData name="Billy Galligar, MD" userId="8de207a3-872f-49f8-a91c-51823bfdb603" providerId="ADAL" clId="{F9DB49E3-E640-460D-A99F-DF238E67720B}" dt="2026-01-08T08:37:54.870" v="6460" actId="26606"/>
        <pc:sldMkLst>
          <pc:docMk/>
          <pc:sldMk cId="0" sldId="273"/>
        </pc:sldMkLst>
        <pc:spChg chg="mod">
          <ac:chgData name="Billy Galligar, MD" userId="8de207a3-872f-49f8-a91c-51823bfdb603" providerId="ADAL" clId="{F9DB49E3-E640-460D-A99F-DF238E67720B}" dt="2026-01-08T08:37:54.870" v="6460" actId="26606"/>
          <ac:spMkLst>
            <pc:docMk/>
            <pc:sldMk cId="0" sldId="273"/>
            <ac:spMk id="2" creationId="{00000000-0000-0000-0000-000000000000}"/>
          </ac:spMkLst>
        </pc:spChg>
        <pc:spChg chg="mod">
          <ac:chgData name="Billy Galligar, MD" userId="8de207a3-872f-49f8-a91c-51823bfdb603" providerId="ADAL" clId="{F9DB49E3-E640-460D-A99F-DF238E67720B}" dt="2026-01-08T08:36:51.012" v="6452" actId="26606"/>
          <ac:spMkLst>
            <pc:docMk/>
            <pc:sldMk cId="0" sldId="273"/>
            <ac:spMk id="3" creationId="{00000000-0000-0000-0000-000000000000}"/>
          </ac:spMkLst>
        </pc:spChg>
        <pc:spChg chg="add del">
          <ac:chgData name="Billy Galligar, MD" userId="8de207a3-872f-49f8-a91c-51823bfdb603" providerId="ADAL" clId="{F9DB49E3-E640-460D-A99F-DF238E67720B}" dt="2026-01-08T08:37:54.870" v="6460" actId="26606"/>
          <ac:spMkLst>
            <pc:docMk/>
            <pc:sldMk cId="0" sldId="273"/>
            <ac:spMk id="8" creationId="{603AE127-802C-459A-A612-DB85B67F0DC0}"/>
          </ac:spMkLst>
        </pc:spChg>
        <pc:spChg chg="add del">
          <ac:chgData name="Billy Galligar, MD" userId="8de207a3-872f-49f8-a91c-51823bfdb603" providerId="ADAL" clId="{F9DB49E3-E640-460D-A99F-DF238E67720B}" dt="2026-01-08T08:37:54.870" v="6460" actId="26606"/>
          <ac:spMkLst>
            <pc:docMk/>
            <pc:sldMk cId="0" sldId="273"/>
            <ac:spMk id="10" creationId="{9323D83D-50D6-4040-A58B-FCEA340F886A}"/>
          </ac:spMkLst>
        </pc:spChg>
        <pc:spChg chg="add del">
          <ac:chgData name="Billy Galligar, MD" userId="8de207a3-872f-49f8-a91c-51823bfdb603" providerId="ADAL" clId="{F9DB49E3-E640-460D-A99F-DF238E67720B}" dt="2026-01-08T08:37:54.870" v="6460" actId="26606"/>
          <ac:spMkLst>
            <pc:docMk/>
            <pc:sldMk cId="0" sldId="273"/>
            <ac:spMk id="14" creationId="{F10FD715-4DCE-4779-B634-EC78315EA213}"/>
          </ac:spMkLst>
        </pc:spChg>
        <pc:spChg chg="add">
          <ac:chgData name="Billy Galligar, MD" userId="8de207a3-872f-49f8-a91c-51823bfdb603" providerId="ADAL" clId="{F9DB49E3-E640-460D-A99F-DF238E67720B}" dt="2026-01-08T08:37:54.870" v="6460" actId="26606"/>
          <ac:spMkLst>
            <pc:docMk/>
            <pc:sldMk cId="0" sldId="273"/>
            <ac:spMk id="23" creationId="{3F088236-D655-4F88-B238-E16762358025}"/>
          </ac:spMkLst>
        </pc:spChg>
        <pc:spChg chg="add">
          <ac:chgData name="Billy Galligar, MD" userId="8de207a3-872f-49f8-a91c-51823bfdb603" providerId="ADAL" clId="{F9DB49E3-E640-460D-A99F-DF238E67720B}" dt="2026-01-08T08:37:54.870" v="6460" actId="26606"/>
          <ac:spMkLst>
            <pc:docMk/>
            <pc:sldMk cId="0" sldId="273"/>
            <ac:spMk id="25" creationId="{3DAC0C92-199E-475C-9390-119A9B027276}"/>
          </ac:spMkLst>
        </pc:spChg>
        <pc:spChg chg="add">
          <ac:chgData name="Billy Galligar, MD" userId="8de207a3-872f-49f8-a91c-51823bfdb603" providerId="ADAL" clId="{F9DB49E3-E640-460D-A99F-DF238E67720B}" dt="2026-01-08T08:37:54.870" v="6460" actId="26606"/>
          <ac:spMkLst>
            <pc:docMk/>
            <pc:sldMk cId="0" sldId="273"/>
            <ac:spMk id="29" creationId="{31896C80-2069-4431-9C19-83B913734490}"/>
          </ac:spMkLst>
        </pc:spChg>
        <pc:spChg chg="add">
          <ac:chgData name="Billy Galligar, MD" userId="8de207a3-872f-49f8-a91c-51823bfdb603" providerId="ADAL" clId="{F9DB49E3-E640-460D-A99F-DF238E67720B}" dt="2026-01-08T08:37:54.870" v="6460" actId="26606"/>
          <ac:spMkLst>
            <pc:docMk/>
            <pc:sldMk cId="0" sldId="273"/>
            <ac:spMk id="31" creationId="{BF120A21-0841-4823-B0C4-28AEBCEF9B78}"/>
          </ac:spMkLst>
        </pc:spChg>
        <pc:spChg chg="add">
          <ac:chgData name="Billy Galligar, MD" userId="8de207a3-872f-49f8-a91c-51823bfdb603" providerId="ADAL" clId="{F9DB49E3-E640-460D-A99F-DF238E67720B}" dt="2026-01-08T08:37:54.870" v="6460" actId="26606"/>
          <ac:spMkLst>
            <pc:docMk/>
            <pc:sldMk cId="0" sldId="273"/>
            <ac:spMk id="33" creationId="{DBB05BAE-BBD3-4289-899F-A6851503C6B0}"/>
          </ac:spMkLst>
        </pc:spChg>
        <pc:spChg chg="add">
          <ac:chgData name="Billy Galligar, MD" userId="8de207a3-872f-49f8-a91c-51823bfdb603" providerId="ADAL" clId="{F9DB49E3-E640-460D-A99F-DF238E67720B}" dt="2026-01-08T08:37:54.870" v="6460" actId="26606"/>
          <ac:spMkLst>
            <pc:docMk/>
            <pc:sldMk cId="0" sldId="273"/>
            <ac:spMk id="35" creationId="{9874D11C-36F5-4BBE-A490-019A54E953B0}"/>
          </ac:spMkLst>
        </pc:spChg>
        <pc:picChg chg="add mod">
          <ac:chgData name="Billy Galligar, MD" userId="8de207a3-872f-49f8-a91c-51823bfdb603" providerId="ADAL" clId="{F9DB49E3-E640-460D-A99F-DF238E67720B}" dt="2026-01-08T08:37:51.309" v="6459" actId="1076"/>
          <ac:picMkLst>
            <pc:docMk/>
            <pc:sldMk cId="0" sldId="273"/>
            <ac:picMk id="5" creationId="{4BCC6ADE-E639-2BF3-4CFE-DBB770D67D58}"/>
          </ac:picMkLst>
        </pc:picChg>
        <pc:cxnChg chg="add">
          <ac:chgData name="Billy Galligar, MD" userId="8de207a3-872f-49f8-a91c-51823bfdb603" providerId="ADAL" clId="{F9DB49E3-E640-460D-A99F-DF238E67720B}" dt="2026-01-08T08:36:51.012" v="6452" actId="26606"/>
          <ac:cxnSpMkLst>
            <pc:docMk/>
            <pc:sldMk cId="0" sldId="273"/>
            <ac:cxnSpMk id="12" creationId="{1A1FE6BB-DFB2-4080-9B5E-076EF5DDE67B}"/>
          </ac:cxnSpMkLst>
        </pc:cxnChg>
      </pc:sldChg>
      <pc:sldChg chg="addSp modSp mod addAnim delAnim modAnim modNotesTx">
        <pc:chgData name="Billy Galligar, MD" userId="8de207a3-872f-49f8-a91c-51823bfdb603" providerId="ADAL" clId="{F9DB49E3-E640-460D-A99F-DF238E67720B}" dt="2026-01-08T08:34:45.618" v="6446" actId="14100"/>
        <pc:sldMkLst>
          <pc:docMk/>
          <pc:sldMk cId="0" sldId="274"/>
        </pc:sldMkLst>
        <pc:spChg chg="mod">
          <ac:chgData name="Billy Galligar, MD" userId="8de207a3-872f-49f8-a91c-51823bfdb603" providerId="ADAL" clId="{F9DB49E3-E640-460D-A99F-DF238E67720B}" dt="2025-12-31T15:01:24.267" v="4280" actId="20577"/>
          <ac:spMkLst>
            <pc:docMk/>
            <pc:sldMk cId="0" sldId="274"/>
            <ac:spMk id="3" creationId="{00000000-0000-0000-0000-000000000000}"/>
          </ac:spMkLst>
        </pc:spChg>
        <pc:picChg chg="add mod">
          <ac:chgData name="Billy Galligar, MD" userId="8de207a3-872f-49f8-a91c-51823bfdb603" providerId="ADAL" clId="{F9DB49E3-E640-460D-A99F-DF238E67720B}" dt="2026-01-08T08:34:45.618" v="6446" actId="14100"/>
          <ac:picMkLst>
            <pc:docMk/>
            <pc:sldMk cId="0" sldId="274"/>
            <ac:picMk id="5" creationId="{5CD2AF5D-8C39-0A6D-A4F7-61214F304CC1}"/>
          </ac:picMkLst>
        </pc:picChg>
      </pc:sldChg>
      <pc:sldChg chg="modSp mod">
        <pc:chgData name="Billy Galligar, MD" userId="8de207a3-872f-49f8-a91c-51823bfdb603" providerId="ADAL" clId="{F9DB49E3-E640-460D-A99F-DF238E67720B}" dt="2025-12-31T15:46:14.789" v="5759" actId="6549"/>
        <pc:sldMkLst>
          <pc:docMk/>
          <pc:sldMk cId="0" sldId="275"/>
        </pc:sldMkLst>
        <pc:spChg chg="mod">
          <ac:chgData name="Billy Galligar, MD" userId="8de207a3-872f-49f8-a91c-51823bfdb603" providerId="ADAL" clId="{F9DB49E3-E640-460D-A99F-DF238E67720B}" dt="2025-12-31T15:46:14.789" v="5759" actId="6549"/>
          <ac:spMkLst>
            <pc:docMk/>
            <pc:sldMk cId="0" sldId="275"/>
            <ac:spMk id="3" creationId="{00000000-0000-0000-0000-000000000000}"/>
          </ac:spMkLst>
        </pc:spChg>
      </pc:sldChg>
      <pc:sldChg chg="modSp mod modAnim">
        <pc:chgData name="Billy Galligar, MD" userId="8de207a3-872f-49f8-a91c-51823bfdb603" providerId="ADAL" clId="{F9DB49E3-E640-460D-A99F-DF238E67720B}" dt="2026-01-08T08:18:38.273" v="6362"/>
        <pc:sldMkLst>
          <pc:docMk/>
          <pc:sldMk cId="3159333853" sldId="278"/>
        </pc:sldMkLst>
        <pc:spChg chg="mod">
          <ac:chgData name="Billy Galligar, MD" userId="8de207a3-872f-49f8-a91c-51823bfdb603" providerId="ADAL" clId="{F9DB49E3-E640-460D-A99F-DF238E67720B}" dt="2026-01-08T07:58:03.822" v="6334" actId="20577"/>
          <ac:spMkLst>
            <pc:docMk/>
            <pc:sldMk cId="3159333853" sldId="278"/>
            <ac:spMk id="3" creationId="{16361550-412F-6C85-720D-37617A31B88B}"/>
          </ac:spMkLst>
        </pc:spChg>
      </pc:sldChg>
      <pc:sldChg chg="addSp modSp new mod ord modAnim modNotesTx">
        <pc:chgData name="Billy Galligar, MD" userId="8de207a3-872f-49f8-a91c-51823bfdb603" providerId="ADAL" clId="{F9DB49E3-E640-460D-A99F-DF238E67720B}" dt="2026-01-08T08:30:23.818" v="6389" actId="1076"/>
        <pc:sldMkLst>
          <pc:docMk/>
          <pc:sldMk cId="2064446055" sldId="279"/>
        </pc:sldMkLst>
        <pc:spChg chg="mod">
          <ac:chgData name="Billy Galligar, MD" userId="8de207a3-872f-49f8-a91c-51823bfdb603" providerId="ADAL" clId="{F9DB49E3-E640-460D-A99F-DF238E67720B}" dt="2025-12-31T16:00:59.924" v="5993" actId="20577"/>
          <ac:spMkLst>
            <pc:docMk/>
            <pc:sldMk cId="2064446055" sldId="279"/>
            <ac:spMk id="2" creationId="{26E2569F-9E61-B895-B9F1-909B5EA94AB1}"/>
          </ac:spMkLst>
        </pc:spChg>
        <pc:spChg chg="mod">
          <ac:chgData name="Billy Galligar, MD" userId="8de207a3-872f-49f8-a91c-51823bfdb603" providerId="ADAL" clId="{F9DB49E3-E640-460D-A99F-DF238E67720B}" dt="2025-12-31T13:26:55.435" v="670" actId="20577"/>
          <ac:spMkLst>
            <pc:docMk/>
            <pc:sldMk cId="2064446055" sldId="279"/>
            <ac:spMk id="3" creationId="{D683B292-B325-36BA-2AC5-AF9B9555823E}"/>
          </ac:spMkLst>
        </pc:spChg>
        <pc:picChg chg="add mod">
          <ac:chgData name="Billy Galligar, MD" userId="8de207a3-872f-49f8-a91c-51823bfdb603" providerId="ADAL" clId="{F9DB49E3-E640-460D-A99F-DF238E67720B}" dt="2026-01-08T08:30:23.818" v="6389" actId="1076"/>
          <ac:picMkLst>
            <pc:docMk/>
            <pc:sldMk cId="2064446055" sldId="279"/>
            <ac:picMk id="1026" creationId="{CF6E0E01-E7B7-18D6-3D5E-FB43D5E74B66}"/>
          </ac:picMkLst>
        </pc:picChg>
      </pc:sldChg>
      <pc:sldChg chg="addSp delSp modSp new mod ord setBg modAnim modNotesTx">
        <pc:chgData name="Billy Galligar, MD" userId="8de207a3-872f-49f8-a91c-51823bfdb603" providerId="ADAL" clId="{F9DB49E3-E640-460D-A99F-DF238E67720B}" dt="2026-01-08T08:46:10.203" v="6494"/>
        <pc:sldMkLst>
          <pc:docMk/>
          <pc:sldMk cId="3878388735" sldId="280"/>
        </pc:sldMkLst>
        <pc:spChg chg="mod">
          <ac:chgData name="Billy Galligar, MD" userId="8de207a3-872f-49f8-a91c-51823bfdb603" providerId="ADAL" clId="{F9DB49E3-E640-460D-A99F-DF238E67720B}" dt="2025-12-31T13:46:29.887" v="1383" actId="26606"/>
          <ac:spMkLst>
            <pc:docMk/>
            <pc:sldMk cId="3878388735" sldId="280"/>
            <ac:spMk id="2" creationId="{674CD032-12BD-CE88-F311-31943FB79056}"/>
          </ac:spMkLst>
        </pc:spChg>
        <pc:spChg chg="add del mod">
          <ac:chgData name="Billy Galligar, MD" userId="8de207a3-872f-49f8-a91c-51823bfdb603" providerId="ADAL" clId="{F9DB49E3-E640-460D-A99F-DF238E67720B}" dt="2026-01-08T08:29:48.074" v="6383"/>
          <ac:spMkLst>
            <pc:docMk/>
            <pc:sldMk cId="3878388735" sldId="280"/>
            <ac:spMk id="5" creationId="{A0BF9E76-63EA-A950-95D2-F46273872390}"/>
          </ac:spMkLst>
        </pc:spChg>
        <pc:spChg chg="add del">
          <ac:chgData name="Billy Galligar, MD" userId="8de207a3-872f-49f8-a91c-51823bfdb603" providerId="ADAL" clId="{F9DB49E3-E640-460D-A99F-DF238E67720B}" dt="2026-01-08T08:39:18.828" v="6464" actId="26606"/>
          <ac:spMkLst>
            <pc:docMk/>
            <pc:sldMk cId="3878388735" sldId="280"/>
            <ac:spMk id="9" creationId="{9F4444CE-BC8D-4D61-B303-4C05614E62AB}"/>
          </ac:spMkLst>
        </pc:spChg>
        <pc:spChg chg="add del">
          <ac:chgData name="Billy Galligar, MD" userId="8de207a3-872f-49f8-a91c-51823bfdb603" providerId="ADAL" clId="{F9DB49E3-E640-460D-A99F-DF238E67720B}" dt="2026-01-08T08:39:18.828" v="6464" actId="26606"/>
          <ac:spMkLst>
            <pc:docMk/>
            <pc:sldMk cId="3878388735" sldId="280"/>
            <ac:spMk id="11" creationId="{73772B81-181F-48B7-8826-4D9686D15DF5}"/>
          </ac:spMkLst>
        </pc:spChg>
        <pc:spChg chg="add del">
          <ac:chgData name="Billy Galligar, MD" userId="8de207a3-872f-49f8-a91c-51823bfdb603" providerId="ADAL" clId="{F9DB49E3-E640-460D-A99F-DF238E67720B}" dt="2026-01-08T08:39:18.828" v="6464" actId="26606"/>
          <ac:spMkLst>
            <pc:docMk/>
            <pc:sldMk cId="3878388735" sldId="280"/>
            <ac:spMk id="13" creationId="{B2205F6E-03C6-4E92-877C-E2482F6599AA}"/>
          </ac:spMkLst>
        </pc:spChg>
        <pc:spChg chg="add">
          <ac:chgData name="Billy Galligar, MD" userId="8de207a3-872f-49f8-a91c-51823bfdb603" providerId="ADAL" clId="{F9DB49E3-E640-460D-A99F-DF238E67720B}" dt="2026-01-08T08:39:18.828" v="6464" actId="26606"/>
          <ac:spMkLst>
            <pc:docMk/>
            <pc:sldMk cId="3878388735" sldId="280"/>
            <ac:spMk id="18" creationId="{9F4444CE-BC8D-4D61-B303-4C05614E62AB}"/>
          </ac:spMkLst>
        </pc:spChg>
        <pc:spChg chg="add">
          <ac:chgData name="Billy Galligar, MD" userId="8de207a3-872f-49f8-a91c-51823bfdb603" providerId="ADAL" clId="{F9DB49E3-E640-460D-A99F-DF238E67720B}" dt="2026-01-08T08:39:18.828" v="6464" actId="26606"/>
          <ac:spMkLst>
            <pc:docMk/>
            <pc:sldMk cId="3878388735" sldId="280"/>
            <ac:spMk id="20" creationId="{73772B81-181F-48B7-8826-4D9686D15DF5}"/>
          </ac:spMkLst>
        </pc:spChg>
        <pc:spChg chg="add">
          <ac:chgData name="Billy Galligar, MD" userId="8de207a3-872f-49f8-a91c-51823bfdb603" providerId="ADAL" clId="{F9DB49E3-E640-460D-A99F-DF238E67720B}" dt="2026-01-08T08:39:18.828" v="6464" actId="26606"/>
          <ac:spMkLst>
            <pc:docMk/>
            <pc:sldMk cId="3878388735" sldId="280"/>
            <ac:spMk id="22" creationId="{B2205F6E-03C6-4E92-877C-E2482F6599AA}"/>
          </ac:spMkLst>
        </pc:spChg>
        <pc:graphicFrameChg chg="add del mod modGraphic">
          <ac:chgData name="Billy Galligar, MD" userId="8de207a3-872f-49f8-a91c-51823bfdb603" providerId="ADAL" clId="{F9DB49E3-E640-460D-A99F-DF238E67720B}" dt="2026-01-08T08:24:32.553" v="6378" actId="478"/>
          <ac:graphicFrameMkLst>
            <pc:docMk/>
            <pc:sldMk cId="3878388735" sldId="280"/>
            <ac:graphicFrameMk id="3" creationId="{80621B26-0407-AA23-60A6-CFF6D2731FE3}"/>
          </ac:graphicFrameMkLst>
        </pc:graphicFrameChg>
        <pc:graphicFrameChg chg="add mod modGraphic">
          <ac:chgData name="Billy Galligar, MD" userId="8de207a3-872f-49f8-a91c-51823bfdb603" providerId="ADAL" clId="{F9DB49E3-E640-460D-A99F-DF238E67720B}" dt="2026-01-08T08:45:36.190" v="6493" actId="14734"/>
          <ac:graphicFrameMkLst>
            <pc:docMk/>
            <pc:sldMk cId="3878388735" sldId="280"/>
            <ac:graphicFrameMk id="4" creationId="{487C7511-8997-8EEC-CAFF-71176ADE4497}"/>
          </ac:graphicFrameMkLst>
        </pc:graphicFrameChg>
        <pc:picChg chg="add mod">
          <ac:chgData name="Billy Galligar, MD" userId="8de207a3-872f-49f8-a91c-51823bfdb603" providerId="ADAL" clId="{F9DB49E3-E640-460D-A99F-DF238E67720B}" dt="2026-01-08T08:40:37.104" v="6474" actId="1076"/>
          <ac:picMkLst>
            <pc:docMk/>
            <pc:sldMk cId="3878388735" sldId="280"/>
            <ac:picMk id="7" creationId="{0E1C84A8-262C-183E-7865-4409EED2A364}"/>
          </ac:picMkLst>
        </pc:picChg>
      </pc:sldChg>
      <pc:sldChg chg="addSp delSp modSp new mod setBg modAnim">
        <pc:chgData name="Billy Galligar, MD" userId="8de207a3-872f-49f8-a91c-51823bfdb603" providerId="ADAL" clId="{F9DB49E3-E640-460D-A99F-DF238E67720B}" dt="2026-01-08T08:44:51.575" v="6491" actId="26606"/>
        <pc:sldMkLst>
          <pc:docMk/>
          <pc:sldMk cId="4212504456" sldId="281"/>
        </pc:sldMkLst>
        <pc:spChg chg="mod">
          <ac:chgData name="Billy Galligar, MD" userId="8de207a3-872f-49f8-a91c-51823bfdb603" providerId="ADAL" clId="{F9DB49E3-E640-460D-A99F-DF238E67720B}" dt="2026-01-08T08:44:51.575" v="6491" actId="26606"/>
          <ac:spMkLst>
            <pc:docMk/>
            <pc:sldMk cId="4212504456" sldId="281"/>
            <ac:spMk id="2" creationId="{3C34CBB2-9D24-556A-ED57-FF5CCBBF733F}"/>
          </ac:spMkLst>
        </pc:spChg>
        <pc:spChg chg="add mod">
          <ac:chgData name="Billy Galligar, MD" userId="8de207a3-872f-49f8-a91c-51823bfdb603" providerId="ADAL" clId="{F9DB49E3-E640-460D-A99F-DF238E67720B}" dt="2026-01-08T08:44:51.575" v="6491" actId="26606"/>
          <ac:spMkLst>
            <pc:docMk/>
            <pc:sldMk cId="4212504456" sldId="281"/>
            <ac:spMk id="4" creationId="{21E0BBFD-D83D-95E1-8385-15534B206DD4}"/>
          </ac:spMkLst>
        </pc:spChg>
        <pc:picChg chg="add mod">
          <ac:chgData name="Billy Galligar, MD" userId="8de207a3-872f-49f8-a91c-51823bfdb603" providerId="ADAL" clId="{F9DB49E3-E640-460D-A99F-DF238E67720B}" dt="2026-01-08T08:44:51.575" v="6491" actId="26606"/>
          <ac:picMkLst>
            <pc:docMk/>
            <pc:sldMk cId="4212504456" sldId="281"/>
            <ac:picMk id="5" creationId="{0BDB39CD-1418-FF97-4E34-A724CF70F572}"/>
          </ac:picMkLst>
        </pc:picChg>
      </pc:sldChg>
      <pc:sldChg chg="addSp modSp new mod ord modAnim">
        <pc:chgData name="Billy Galligar, MD" userId="8de207a3-872f-49f8-a91c-51823bfdb603" providerId="ADAL" clId="{F9DB49E3-E640-460D-A99F-DF238E67720B}" dt="2026-01-08T07:57:44.721" v="6333"/>
        <pc:sldMkLst>
          <pc:docMk/>
          <pc:sldMk cId="305487145" sldId="282"/>
        </pc:sldMkLst>
        <pc:spChg chg="mod">
          <ac:chgData name="Billy Galligar, MD" userId="8de207a3-872f-49f8-a91c-51823bfdb603" providerId="ADAL" clId="{F9DB49E3-E640-460D-A99F-DF238E67720B}" dt="2025-12-31T14:24:20.516" v="2332" actId="404"/>
          <ac:spMkLst>
            <pc:docMk/>
            <pc:sldMk cId="305487145" sldId="282"/>
            <ac:spMk id="2" creationId="{7ED2D9BE-C5D1-FDFE-BD40-39A5F421CA83}"/>
          </ac:spMkLst>
        </pc:spChg>
        <pc:spChg chg="mod">
          <ac:chgData name="Billy Galligar, MD" userId="8de207a3-872f-49f8-a91c-51823bfdb603" providerId="ADAL" clId="{F9DB49E3-E640-460D-A99F-DF238E67720B}" dt="2025-12-31T14:28:16.575" v="2825" actId="20577"/>
          <ac:spMkLst>
            <pc:docMk/>
            <pc:sldMk cId="305487145" sldId="282"/>
            <ac:spMk id="3" creationId="{F397B24D-F15D-0375-E00C-B911ADA25F85}"/>
          </ac:spMkLst>
        </pc:spChg>
        <pc:picChg chg="add mod">
          <ac:chgData name="Billy Galligar, MD" userId="8de207a3-872f-49f8-a91c-51823bfdb603" providerId="ADAL" clId="{F9DB49E3-E640-460D-A99F-DF238E67720B}" dt="2025-12-31T14:29:43.654" v="2827" actId="1076"/>
          <ac:picMkLst>
            <pc:docMk/>
            <pc:sldMk cId="305487145" sldId="282"/>
            <ac:picMk id="5" creationId="{BC6D939C-9D33-A587-9669-96E8687A575E}"/>
          </ac:picMkLst>
        </pc:picChg>
        <pc:picChg chg="add mod">
          <ac:chgData name="Billy Galligar, MD" userId="8de207a3-872f-49f8-a91c-51823bfdb603" providerId="ADAL" clId="{F9DB49E3-E640-460D-A99F-DF238E67720B}" dt="2025-12-31T14:31:46.966" v="2849" actId="14100"/>
          <ac:picMkLst>
            <pc:docMk/>
            <pc:sldMk cId="305487145" sldId="282"/>
            <ac:picMk id="7" creationId="{B8E33D47-73D7-063B-202C-DC2BB52914FE}"/>
          </ac:picMkLst>
        </pc:picChg>
      </pc:sldChg>
      <pc:sldChg chg="addSp delSp modSp new mod setBg modNotesTx">
        <pc:chgData name="Billy Galligar, MD" userId="8de207a3-872f-49f8-a91c-51823bfdb603" providerId="ADAL" clId="{F9DB49E3-E640-460D-A99F-DF238E67720B}" dt="2026-01-08T08:41:15.972" v="6482" actId="27636"/>
        <pc:sldMkLst>
          <pc:docMk/>
          <pc:sldMk cId="18148368" sldId="283"/>
        </pc:sldMkLst>
        <pc:spChg chg="mod">
          <ac:chgData name="Billy Galligar, MD" userId="8de207a3-872f-49f8-a91c-51823bfdb603" providerId="ADAL" clId="{F9DB49E3-E640-460D-A99F-DF238E67720B}" dt="2026-01-08T08:41:07.959" v="6478" actId="26606"/>
          <ac:spMkLst>
            <pc:docMk/>
            <pc:sldMk cId="18148368" sldId="283"/>
            <ac:spMk id="2" creationId="{1F073320-0E7D-C884-A15C-1F0D07932564}"/>
          </ac:spMkLst>
        </pc:spChg>
        <pc:spChg chg="mod">
          <ac:chgData name="Billy Galligar, MD" userId="8de207a3-872f-49f8-a91c-51823bfdb603" providerId="ADAL" clId="{F9DB49E3-E640-460D-A99F-DF238E67720B}" dt="2026-01-08T08:41:15.972" v="6482" actId="27636"/>
          <ac:spMkLst>
            <pc:docMk/>
            <pc:sldMk cId="18148368" sldId="283"/>
            <ac:spMk id="3" creationId="{EAEC522E-CD77-EB8D-9BA3-C3D25E98313E}"/>
          </ac:spMkLst>
        </pc:spChg>
        <pc:spChg chg="add del">
          <ac:chgData name="Billy Galligar, MD" userId="8de207a3-872f-49f8-a91c-51823bfdb603" providerId="ADAL" clId="{F9DB49E3-E640-460D-A99F-DF238E67720B}" dt="2026-01-08T08:41:07.959" v="6478" actId="26606"/>
          <ac:spMkLst>
            <pc:docMk/>
            <pc:sldMk cId="18148368" sldId="283"/>
            <ac:spMk id="10" creationId="{3BCB5F6A-9EB0-40B0-9D13-3023E9A20508}"/>
          </ac:spMkLst>
        </pc:spChg>
        <pc:picChg chg="add mod modCrop">
          <ac:chgData name="Billy Galligar, MD" userId="8de207a3-872f-49f8-a91c-51823bfdb603" providerId="ADAL" clId="{F9DB49E3-E640-460D-A99F-DF238E67720B}" dt="2026-01-08T08:41:12.602" v="6480" actId="1076"/>
          <ac:picMkLst>
            <pc:docMk/>
            <pc:sldMk cId="18148368" sldId="283"/>
            <ac:picMk id="5" creationId="{F5449914-9A8A-892B-333D-BF501DE87E85}"/>
          </ac:picMkLst>
        </pc:picChg>
      </pc:sldChg>
      <pc:sldChg chg="modSp new mod">
        <pc:chgData name="Billy Galligar, MD" userId="8de207a3-872f-49f8-a91c-51823bfdb603" providerId="ADAL" clId="{F9DB49E3-E640-460D-A99F-DF238E67720B}" dt="2025-12-31T15:58:11.626" v="5763"/>
        <pc:sldMkLst>
          <pc:docMk/>
          <pc:sldMk cId="3404960193" sldId="284"/>
        </pc:sldMkLst>
        <pc:spChg chg="mod">
          <ac:chgData name="Billy Galligar, MD" userId="8de207a3-872f-49f8-a91c-51823bfdb603" providerId="ADAL" clId="{F9DB49E3-E640-460D-A99F-DF238E67720B}" dt="2025-12-31T15:18:37.309" v="4720" actId="20577"/>
          <ac:spMkLst>
            <pc:docMk/>
            <pc:sldMk cId="3404960193" sldId="284"/>
            <ac:spMk id="2" creationId="{5C89106D-878A-94BA-7BB5-14E538F7C398}"/>
          </ac:spMkLst>
        </pc:spChg>
        <pc:spChg chg="mod">
          <ac:chgData name="Billy Galligar, MD" userId="8de207a3-872f-49f8-a91c-51823bfdb603" providerId="ADAL" clId="{F9DB49E3-E640-460D-A99F-DF238E67720B}" dt="2025-12-31T15:58:11.626" v="5763"/>
          <ac:spMkLst>
            <pc:docMk/>
            <pc:sldMk cId="3404960193" sldId="284"/>
            <ac:spMk id="3" creationId="{9BABB930-D7AA-9476-CBB5-F06A819AA7EE}"/>
          </ac:spMkLst>
        </pc:spChg>
      </pc:sldChg>
      <pc:sldChg chg="addSp modSp new mod addAnim delAnim modAnim modNotesTx">
        <pc:chgData name="Billy Galligar, MD" userId="8de207a3-872f-49f8-a91c-51823bfdb603" providerId="ADAL" clId="{F9DB49E3-E640-460D-A99F-DF238E67720B}" dt="2026-01-08T08:47:35.830" v="6497"/>
        <pc:sldMkLst>
          <pc:docMk/>
          <pc:sldMk cId="875963700" sldId="285"/>
        </pc:sldMkLst>
        <pc:spChg chg="mod">
          <ac:chgData name="Billy Galligar, MD" userId="8de207a3-872f-49f8-a91c-51823bfdb603" providerId="ADAL" clId="{F9DB49E3-E640-460D-A99F-DF238E67720B}" dt="2025-12-31T15:31:48.046" v="5156" actId="5793"/>
          <ac:spMkLst>
            <pc:docMk/>
            <pc:sldMk cId="875963700" sldId="285"/>
            <ac:spMk id="2" creationId="{6767E720-5370-9365-D634-42BC9AFBB081}"/>
          </ac:spMkLst>
        </pc:spChg>
        <pc:spChg chg="mod">
          <ac:chgData name="Billy Galligar, MD" userId="8de207a3-872f-49f8-a91c-51823bfdb603" providerId="ADAL" clId="{F9DB49E3-E640-460D-A99F-DF238E67720B}" dt="2025-12-31T15:38:16.124" v="5511" actId="20577"/>
          <ac:spMkLst>
            <pc:docMk/>
            <pc:sldMk cId="875963700" sldId="285"/>
            <ac:spMk id="3" creationId="{89F4C4D6-EFCE-3C79-EF70-0192AB60A0AD}"/>
          </ac:spMkLst>
        </pc:spChg>
        <pc:graphicFrameChg chg="add mod modGraphic">
          <ac:chgData name="Billy Galligar, MD" userId="8de207a3-872f-49f8-a91c-51823bfdb603" providerId="ADAL" clId="{F9DB49E3-E640-460D-A99F-DF238E67720B}" dt="2026-01-08T08:43:05.299" v="6489" actId="1076"/>
          <ac:graphicFrameMkLst>
            <pc:docMk/>
            <pc:sldMk cId="875963700" sldId="285"/>
            <ac:graphicFrameMk id="4" creationId="{D500C7D2-6920-7D3F-2238-45EC9AA2A8DA}"/>
          </ac:graphicFrameMkLst>
        </pc:graphicFrameChg>
        <pc:picChg chg="add mod">
          <ac:chgData name="Billy Galligar, MD" userId="8de207a3-872f-49f8-a91c-51823bfdb603" providerId="ADAL" clId="{F9DB49E3-E640-460D-A99F-DF238E67720B}" dt="2025-12-31T15:43:55.349" v="5681" actId="1076"/>
          <ac:picMkLst>
            <pc:docMk/>
            <pc:sldMk cId="875963700" sldId="285"/>
            <ac:picMk id="6" creationId="{5DCB1EC1-1462-7BC9-41E9-84C0D17E7201}"/>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B6E97E7-EB78-42AD-8A18-A9CFC750259C}" type="datetimeFigureOut">
              <a:rPr lang="en-US" smtClean="0"/>
              <a:t>1/8/2026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EC10E5C-3D08-4CA9-BC08-50CBC22D417C}" type="slidenum">
              <a:rPr lang="en-US" smtClean="0"/>
              <a:t>‹#›</a:t>
            </a:fld>
            <a:endParaRPr lang="en-US"/>
          </a:p>
        </p:txBody>
      </p:sp>
    </p:spTree>
    <p:extLst>
      <p:ext uri="{BB962C8B-B14F-4D97-AF65-F5344CB8AC3E}">
        <p14:creationId xmlns:p14="http://schemas.microsoft.com/office/powerpoint/2010/main" val="1446266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EC10E5C-3D08-4CA9-BC08-50CBC22D417C}" type="slidenum">
              <a:rPr lang="en-US" smtClean="0"/>
              <a:t>4</a:t>
            </a:fld>
            <a:endParaRPr lang="en-US"/>
          </a:p>
        </p:txBody>
      </p:sp>
    </p:spTree>
    <p:extLst>
      <p:ext uri="{BB962C8B-B14F-4D97-AF65-F5344CB8AC3E}">
        <p14:creationId xmlns:p14="http://schemas.microsoft.com/office/powerpoint/2010/main" val="20349364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Delay would cause harm and suffering</a:t>
            </a:r>
          </a:p>
        </p:txBody>
      </p:sp>
      <p:sp>
        <p:nvSpPr>
          <p:cNvPr id="4" name="Slide Number Placeholder 3"/>
          <p:cNvSpPr>
            <a:spLocks noGrp="1"/>
          </p:cNvSpPr>
          <p:nvPr>
            <p:ph type="sldNum" sz="quarter" idx="5"/>
          </p:nvPr>
        </p:nvSpPr>
        <p:spPr/>
        <p:txBody>
          <a:bodyPr/>
          <a:lstStyle/>
          <a:p>
            <a:fld id="{2EC10E5C-3D08-4CA9-BC08-50CBC22D417C}" type="slidenum">
              <a:rPr lang="en-US" smtClean="0"/>
              <a:t>22</a:t>
            </a:fld>
            <a:endParaRPr lang="en-US"/>
          </a:p>
        </p:txBody>
      </p:sp>
    </p:spTree>
    <p:extLst>
      <p:ext uri="{BB962C8B-B14F-4D97-AF65-F5344CB8AC3E}">
        <p14:creationId xmlns:p14="http://schemas.microsoft.com/office/powerpoint/2010/main" val="12613446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Ethical parallels: Terminal </a:t>
            </a:r>
            <a:r>
              <a:rPr lang="en-US" dirty="0" err="1"/>
              <a:t>extubation</a:t>
            </a:r>
            <a:r>
              <a:rPr lang="en-US" dirty="0"/>
              <a:t>, palliative sedation, deactivating AICD/pacemakers, withdrawal of artificial nutrition/hydration</a:t>
            </a:r>
          </a:p>
        </p:txBody>
      </p:sp>
      <p:sp>
        <p:nvSpPr>
          <p:cNvPr id="4" name="Slide Number Placeholder 3"/>
          <p:cNvSpPr>
            <a:spLocks noGrp="1"/>
          </p:cNvSpPr>
          <p:nvPr>
            <p:ph type="sldNum" sz="quarter" idx="5"/>
          </p:nvPr>
        </p:nvSpPr>
        <p:spPr/>
        <p:txBody>
          <a:bodyPr/>
          <a:lstStyle/>
          <a:p>
            <a:fld id="{2EC10E5C-3D08-4CA9-BC08-50CBC22D417C}" type="slidenum">
              <a:rPr lang="en-US" smtClean="0"/>
              <a:t>23</a:t>
            </a:fld>
            <a:endParaRPr lang="en-US"/>
          </a:p>
        </p:txBody>
      </p:sp>
    </p:spTree>
    <p:extLst>
      <p:ext uri="{BB962C8B-B14F-4D97-AF65-F5344CB8AC3E}">
        <p14:creationId xmlns:p14="http://schemas.microsoft.com/office/powerpoint/2010/main" val="30082846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2EC10E5C-3D08-4CA9-BC08-50CBC22D417C}" type="slidenum">
              <a:rPr lang="en-US" smtClean="0"/>
              <a:t>5</a:t>
            </a:fld>
            <a:endParaRPr lang="en-US"/>
          </a:p>
        </p:txBody>
      </p:sp>
    </p:spTree>
    <p:extLst>
      <p:ext uri="{BB962C8B-B14F-4D97-AF65-F5344CB8AC3E}">
        <p14:creationId xmlns:p14="http://schemas.microsoft.com/office/powerpoint/2010/main" val="20935749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Testing can: guide prognostication, but no definitive tools. All in the 5-10 year range. Cannot tell you what they can or can’t do. </a:t>
            </a:r>
          </a:p>
        </p:txBody>
      </p:sp>
      <p:sp>
        <p:nvSpPr>
          <p:cNvPr id="4" name="Slide Number Placeholder 3"/>
          <p:cNvSpPr>
            <a:spLocks noGrp="1"/>
          </p:cNvSpPr>
          <p:nvPr>
            <p:ph type="sldNum" sz="quarter" idx="5"/>
          </p:nvPr>
        </p:nvSpPr>
        <p:spPr/>
        <p:txBody>
          <a:bodyPr/>
          <a:lstStyle/>
          <a:p>
            <a:fld id="{2EC10E5C-3D08-4CA9-BC08-50CBC22D417C}" type="slidenum">
              <a:rPr lang="en-US" smtClean="0"/>
              <a:t>6</a:t>
            </a:fld>
            <a:endParaRPr lang="en-US"/>
          </a:p>
        </p:txBody>
      </p:sp>
    </p:spTree>
    <p:extLst>
      <p:ext uri="{BB962C8B-B14F-4D97-AF65-F5344CB8AC3E}">
        <p14:creationId xmlns:p14="http://schemas.microsoft.com/office/powerpoint/2010/main" val="35184170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EC10E5C-3D08-4CA9-BC08-50CBC22D417C}" type="slidenum">
              <a:rPr lang="en-US" smtClean="0"/>
              <a:t>8</a:t>
            </a:fld>
            <a:endParaRPr lang="en-US"/>
          </a:p>
        </p:txBody>
      </p:sp>
    </p:spTree>
    <p:extLst>
      <p:ext uri="{BB962C8B-B14F-4D97-AF65-F5344CB8AC3E}">
        <p14:creationId xmlns:p14="http://schemas.microsoft.com/office/powerpoint/2010/main" val="20356469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person may need </a:t>
            </a:r>
            <a:r>
              <a:rPr lang="en-US" b="1" dirty="0"/>
              <a:t>one, both, or neither</a:t>
            </a:r>
            <a:endParaRPr lang="en-US" dirty="0"/>
          </a:p>
          <a:p>
            <a:r>
              <a:rPr lang="en-US" dirty="0"/>
              <a:t>Both require </a:t>
            </a:r>
            <a:r>
              <a:rPr lang="en-US" b="1" dirty="0"/>
              <a:t>court approval &amp; ongoing oversight</a:t>
            </a:r>
            <a:endParaRPr lang="en-US" dirty="0"/>
          </a:p>
          <a:p>
            <a:r>
              <a:rPr lang="en-US" dirty="0"/>
              <a:t>Courts favor </a:t>
            </a:r>
            <a:r>
              <a:rPr lang="en-US" b="1" dirty="0"/>
              <a:t>least-restrictive alternatives</a:t>
            </a:r>
            <a:r>
              <a:rPr lang="en-US" dirty="0"/>
              <a:t> first:</a:t>
            </a:r>
          </a:p>
          <a:p>
            <a:r>
              <a:rPr lang="en-US" dirty="0"/>
              <a:t>Healthcare POA</a:t>
            </a:r>
          </a:p>
          <a:p>
            <a:r>
              <a:rPr lang="en-US" dirty="0"/>
              <a:t>Financial POA</a:t>
            </a:r>
          </a:p>
          <a:p>
            <a:r>
              <a:rPr lang="en-US" dirty="0"/>
              <a:t>Supported decision-making</a:t>
            </a:r>
          </a:p>
          <a:p>
            <a:r>
              <a:rPr lang="en-US" dirty="0"/>
              <a:t>Harder to reverse than POA</a:t>
            </a:r>
          </a:p>
          <a:p>
            <a:endParaRPr lang="en-US" dirty="0"/>
          </a:p>
        </p:txBody>
      </p:sp>
      <p:sp>
        <p:nvSpPr>
          <p:cNvPr id="4" name="Slide Number Placeholder 3"/>
          <p:cNvSpPr>
            <a:spLocks noGrp="1"/>
          </p:cNvSpPr>
          <p:nvPr>
            <p:ph type="sldNum" sz="quarter" idx="5"/>
          </p:nvPr>
        </p:nvSpPr>
        <p:spPr/>
        <p:txBody>
          <a:bodyPr/>
          <a:lstStyle/>
          <a:p>
            <a:fld id="{2EC10E5C-3D08-4CA9-BC08-50CBC22D417C}" type="slidenum">
              <a:rPr lang="en-US" smtClean="0"/>
              <a:t>10</a:t>
            </a:fld>
            <a:endParaRPr lang="en-US"/>
          </a:p>
        </p:txBody>
      </p:sp>
    </p:spTree>
    <p:extLst>
      <p:ext uri="{BB962C8B-B14F-4D97-AF65-F5344CB8AC3E}">
        <p14:creationId xmlns:p14="http://schemas.microsoft.com/office/powerpoint/2010/main" val="10838208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Anti-amyloid drugs (e.g., aducanumab-class)</a:t>
            </a:r>
          </a:p>
        </p:txBody>
      </p:sp>
      <p:sp>
        <p:nvSpPr>
          <p:cNvPr id="4" name="Slide Number Placeholder 3"/>
          <p:cNvSpPr>
            <a:spLocks noGrp="1"/>
          </p:cNvSpPr>
          <p:nvPr>
            <p:ph type="sldNum" sz="quarter" idx="5"/>
          </p:nvPr>
        </p:nvSpPr>
        <p:spPr/>
        <p:txBody>
          <a:bodyPr/>
          <a:lstStyle/>
          <a:p>
            <a:fld id="{2EC10E5C-3D08-4CA9-BC08-50CBC22D417C}" type="slidenum">
              <a:rPr lang="en-US" smtClean="0"/>
              <a:t>13</a:t>
            </a:fld>
            <a:endParaRPr lang="en-US"/>
          </a:p>
        </p:txBody>
      </p:sp>
    </p:spTree>
    <p:extLst>
      <p:ext uri="{BB962C8B-B14F-4D97-AF65-F5344CB8AC3E}">
        <p14:creationId xmlns:p14="http://schemas.microsoft.com/office/powerpoint/2010/main" val="5577018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Presentation severity impacts survival much greater than subtype:</a:t>
            </a:r>
          </a:p>
          <a:p>
            <a:r>
              <a:rPr lang="en-US" dirty="0"/>
              <a:t>Functional impairment at diagnosis = shorter survival</a:t>
            </a:r>
          </a:p>
          <a:p>
            <a:r>
              <a:rPr lang="en-US" dirty="0"/>
              <a:t>Gait disorder, dysphagia, weight loss → poor prognosis</a:t>
            </a:r>
          </a:p>
          <a:p>
            <a:endParaRPr lang="en-US" dirty="0"/>
          </a:p>
        </p:txBody>
      </p:sp>
      <p:sp>
        <p:nvSpPr>
          <p:cNvPr id="4" name="Slide Number Placeholder 3"/>
          <p:cNvSpPr>
            <a:spLocks noGrp="1"/>
          </p:cNvSpPr>
          <p:nvPr>
            <p:ph type="sldNum" sz="quarter" idx="5"/>
          </p:nvPr>
        </p:nvSpPr>
        <p:spPr/>
        <p:txBody>
          <a:bodyPr/>
          <a:lstStyle/>
          <a:p>
            <a:fld id="{2EC10E5C-3D08-4CA9-BC08-50CBC22D417C}" type="slidenum">
              <a:rPr lang="en-US" smtClean="0"/>
              <a:t>15</a:t>
            </a:fld>
            <a:endParaRPr lang="en-US"/>
          </a:p>
        </p:txBody>
      </p:sp>
    </p:spTree>
    <p:extLst>
      <p:ext uri="{BB962C8B-B14F-4D97-AF65-F5344CB8AC3E}">
        <p14:creationId xmlns:p14="http://schemas.microsoft.com/office/powerpoint/2010/main" val="33459310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What to do when someone refuses to stop driving?</a:t>
            </a:r>
          </a:p>
          <a:p>
            <a:endParaRPr lang="en-US" dirty="0"/>
          </a:p>
          <a:p>
            <a:r>
              <a:rPr lang="en-US" dirty="0"/>
              <a:t>Form ITD 5539: Type of examination requested, reason for request, relationship to driver, subject to public record disclosure</a:t>
            </a:r>
            <a:endParaRPr lang="en-US" sz="1200" b="1" i="0" kern="1200" dirty="0">
              <a:solidFill>
                <a:schemeClr val="tx1"/>
              </a:solidFill>
              <a:effectLst/>
              <a:latin typeface="+mn-lt"/>
              <a:ea typeface="+mn-ea"/>
              <a:cs typeface="+mn-cs"/>
            </a:endParaRPr>
          </a:p>
          <a:p>
            <a:endParaRPr lang="en-US" sz="1200" b="1" i="0" kern="1200" dirty="0">
              <a:solidFill>
                <a:schemeClr val="tx1"/>
              </a:solidFill>
              <a:effectLst/>
              <a:latin typeface="+mn-lt"/>
              <a:ea typeface="+mn-ea"/>
              <a:cs typeface="+mn-cs"/>
            </a:endParaRPr>
          </a:p>
          <a:p>
            <a:r>
              <a:rPr lang="en-US" sz="1200" b="1" i="0" kern="1200" dirty="0">
                <a:solidFill>
                  <a:schemeClr val="tx1"/>
                </a:solidFill>
                <a:effectLst/>
                <a:latin typeface="+mn-lt"/>
                <a:ea typeface="+mn-ea"/>
                <a:cs typeface="+mn-cs"/>
              </a:rPr>
              <a:t>I</a:t>
            </a:r>
            <a:r>
              <a:rPr lang="en-US" sz="1200" b="0" i="0" kern="1200" dirty="0">
                <a:solidFill>
                  <a:schemeClr val="tx1"/>
                </a:solidFill>
                <a:effectLst/>
                <a:latin typeface="+mn-lt"/>
                <a:ea typeface="+mn-ea"/>
                <a:cs typeface="+mn-cs"/>
              </a:rPr>
              <a:t> stands for Interests. Interests answer the why question. Understanding interests uncovers the reasons why there is resistance to change.</a:t>
            </a:r>
          </a:p>
          <a:p>
            <a:r>
              <a:rPr lang="en-US" i="1" dirty="0">
                <a:effectLst/>
              </a:rPr>
              <a:t>Example:</a:t>
            </a:r>
            <a:r>
              <a:rPr lang="en-US" dirty="0">
                <a:effectLst/>
              </a:rPr>
              <a:t> I’m trying to understand. Why don’t you want extra help?</a:t>
            </a:r>
          </a:p>
          <a:p>
            <a:r>
              <a:rPr lang="en-US" sz="1200" b="1" i="0" kern="1200" dirty="0">
                <a:solidFill>
                  <a:schemeClr val="tx1"/>
                </a:solidFill>
                <a:effectLst/>
                <a:latin typeface="+mn-lt"/>
                <a:ea typeface="+mn-ea"/>
                <a:cs typeface="+mn-cs"/>
              </a:rPr>
              <a:t>R</a:t>
            </a:r>
            <a:r>
              <a:rPr lang="en-US" sz="1200" b="0" i="0" kern="1200" dirty="0">
                <a:solidFill>
                  <a:schemeClr val="tx1"/>
                </a:solidFill>
                <a:effectLst/>
                <a:latin typeface="+mn-lt"/>
                <a:ea typeface="+mn-ea"/>
                <a:cs typeface="+mn-cs"/>
              </a:rPr>
              <a:t> stands for Rights. Rights are the basis for arguments. Rights arguments are often about fairness, but they can also be about law, safety, and responsibility.</a:t>
            </a:r>
          </a:p>
          <a:p>
            <a:r>
              <a:rPr lang="en-US" i="1" dirty="0">
                <a:effectLst/>
              </a:rPr>
              <a:t>Example:</a:t>
            </a:r>
            <a:r>
              <a:rPr lang="en-US" dirty="0">
                <a:effectLst/>
              </a:rPr>
              <a:t> I’m responsible for your care. I need to make sure you are safe.</a:t>
            </a:r>
          </a:p>
          <a:p>
            <a:r>
              <a:rPr lang="en-US" sz="1200" b="1" i="0" kern="1200" dirty="0">
                <a:solidFill>
                  <a:schemeClr val="tx1"/>
                </a:solidFill>
                <a:effectLst/>
                <a:latin typeface="+mn-lt"/>
                <a:ea typeface="+mn-ea"/>
                <a:cs typeface="+mn-cs"/>
              </a:rPr>
              <a:t>P</a:t>
            </a:r>
            <a:r>
              <a:rPr lang="en-US" sz="1200" b="0" i="0" kern="1200" dirty="0">
                <a:solidFill>
                  <a:schemeClr val="tx1"/>
                </a:solidFill>
                <a:effectLst/>
                <a:latin typeface="+mn-lt"/>
                <a:ea typeface="+mn-ea"/>
                <a:cs typeface="+mn-cs"/>
              </a:rPr>
              <a:t> stands for Power. Power is the ability to make the other person do something they don’t want to do. When people make threats they are talking about power. Authority is power.</a:t>
            </a:r>
          </a:p>
          <a:p>
            <a:endParaRPr lang="en-US" dirty="0"/>
          </a:p>
        </p:txBody>
      </p:sp>
      <p:sp>
        <p:nvSpPr>
          <p:cNvPr id="4" name="Slide Number Placeholder 3"/>
          <p:cNvSpPr>
            <a:spLocks noGrp="1"/>
          </p:cNvSpPr>
          <p:nvPr>
            <p:ph type="sldNum" sz="quarter" idx="5"/>
          </p:nvPr>
        </p:nvSpPr>
        <p:spPr/>
        <p:txBody>
          <a:bodyPr/>
          <a:lstStyle/>
          <a:p>
            <a:fld id="{2EC10E5C-3D08-4CA9-BC08-50CBC22D417C}" type="slidenum">
              <a:rPr lang="en-US" smtClean="0"/>
              <a:t>18</a:t>
            </a:fld>
            <a:endParaRPr lang="en-US"/>
          </a:p>
        </p:txBody>
      </p:sp>
    </p:spTree>
    <p:extLst>
      <p:ext uri="{BB962C8B-B14F-4D97-AF65-F5344CB8AC3E}">
        <p14:creationId xmlns:p14="http://schemas.microsoft.com/office/powerpoint/2010/main" val="31040243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Double effect: Foreseeable but unintended</a:t>
            </a:r>
          </a:p>
          <a:p>
            <a:r>
              <a:rPr lang="en-US" dirty="0"/>
              <a:t>Proportionality: treatment equal to suffering</a:t>
            </a:r>
          </a:p>
          <a:p>
            <a:r>
              <a:rPr lang="en-US" dirty="0"/>
              <a:t>Beneficence and non maleficence: relief of suffering</a:t>
            </a:r>
          </a:p>
        </p:txBody>
      </p:sp>
      <p:sp>
        <p:nvSpPr>
          <p:cNvPr id="4" name="Slide Number Placeholder 3"/>
          <p:cNvSpPr>
            <a:spLocks noGrp="1"/>
          </p:cNvSpPr>
          <p:nvPr>
            <p:ph type="sldNum" sz="quarter" idx="5"/>
          </p:nvPr>
        </p:nvSpPr>
        <p:spPr/>
        <p:txBody>
          <a:bodyPr/>
          <a:lstStyle/>
          <a:p>
            <a:fld id="{2EC10E5C-3D08-4CA9-BC08-50CBC22D417C}" type="slidenum">
              <a:rPr lang="en-US" smtClean="0"/>
              <a:t>21</a:t>
            </a:fld>
            <a:endParaRPr lang="en-US"/>
          </a:p>
        </p:txBody>
      </p:sp>
    </p:spTree>
    <p:extLst>
      <p:ext uri="{BB962C8B-B14F-4D97-AF65-F5344CB8AC3E}">
        <p14:creationId xmlns:p14="http://schemas.microsoft.com/office/powerpoint/2010/main" val="19164737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365600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8387096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7288368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358415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6276652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41777792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2926522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3996824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5526460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5848356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n-US"/>
              <a:t>Click to edit Master title style</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BCAD085-E8A6-8845-BD4E-CB4CCA059FC4}" type="datetimeFigureOut">
              <a:rPr lang="en-US" smtClean="0"/>
              <a:t>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2054296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BCAD085-E8A6-8845-BD4E-CB4CCA059FC4}" type="datetimeFigureOut">
              <a:rPr lang="en-US" smtClean="0"/>
              <a:t>1/8/2026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196029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BCAD085-E8A6-8845-BD4E-CB4CCA059FC4}" type="datetimeFigureOut">
              <a:rPr lang="en-US" smtClean="0"/>
              <a:t>1/8/2026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493349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7048858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7497594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434907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BCAD085-E8A6-8845-BD4E-CB4CCA059FC4}" type="datetimeFigureOut">
              <a:rPr lang="en-US" smtClean="0"/>
              <a:t>1/8/2026</a:t>
            </a:fld>
            <a:endParaRPr lang="en-US"/>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322036660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slide" Target="slide18.xm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9.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www.negotiage.com/faq" TargetMode="External"/><Relationship Id="rId7" Type="http://schemas.openxmlformats.org/officeDocument/2006/relationships/slide" Target="slide18.xml"/><Relationship Id="rId2" Type="http://schemas.openxmlformats.org/officeDocument/2006/relationships/hyperlink" Target="https://www.alz.org/" TargetMode="External"/><Relationship Id="rId1" Type="http://schemas.openxmlformats.org/officeDocument/2006/relationships/slideLayout" Target="../slideLayouts/slideLayout2.xml"/><Relationship Id="rId6" Type="http://schemas.openxmlformats.org/officeDocument/2006/relationships/hyperlink" Target="https://eolcoregon.org/dwd-overview/overview-of-death-with-dignity-process/" TargetMode="External"/><Relationship Id="rId5" Type="http://schemas.openxmlformats.org/officeDocument/2006/relationships/hyperlink" Target="https://floridadeathwithdignity.org/2025/08/10/states-where-maid-is-legal-and-whether-residency-is-a-requirement/" TargetMode="External"/><Relationship Id="rId4" Type="http://schemas.openxmlformats.org/officeDocument/2006/relationships/hyperlink" Target="https://endoflifewa.org/end-life-choices/vsed/"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Sea of hands in the middle">
            <a:extLst>
              <a:ext uri="{FF2B5EF4-FFF2-40B4-BE49-F238E27FC236}">
                <a16:creationId xmlns:a16="http://schemas.microsoft.com/office/drawing/2014/main" id="{3B84DD49-CD54-3572-886C-1B25A3ED97D8}"/>
              </a:ext>
            </a:extLst>
          </p:cNvPr>
          <p:cNvPicPr>
            <a:picLocks noChangeAspect="1"/>
          </p:cNvPicPr>
          <p:nvPr/>
        </p:nvPicPr>
        <p:blipFill>
          <a:blip r:embed="rId2"/>
          <a:srcRect l="24453" r="20348" b="-2"/>
          <a:stretch>
            <a:fillRect/>
          </a:stretch>
        </p:blipFill>
        <p:spPr>
          <a:xfrm>
            <a:off x="159411" y="-1"/>
            <a:ext cx="3503577" cy="4236855"/>
          </a:xfrm>
          <a:custGeom>
            <a:avLst/>
            <a:gdLst/>
            <a:ahLst/>
            <a:cxnLst/>
            <a:rect l="l" t="t" r="r" b="b"/>
            <a:pathLst>
              <a:path w="4671437" h="4236855">
                <a:moveTo>
                  <a:pt x="630049" y="0"/>
                </a:moveTo>
                <a:lnTo>
                  <a:pt x="4671437" y="0"/>
                </a:lnTo>
                <a:lnTo>
                  <a:pt x="4671437" y="1"/>
                </a:lnTo>
                <a:lnTo>
                  <a:pt x="3814017" y="1"/>
                </a:lnTo>
                <a:lnTo>
                  <a:pt x="3181159" y="4236855"/>
                </a:lnTo>
                <a:lnTo>
                  <a:pt x="0" y="4236855"/>
                </a:lnTo>
                <a:close/>
              </a:path>
            </a:pathLst>
          </a:custGeom>
        </p:spPr>
      </p:pic>
      <p:sp>
        <p:nvSpPr>
          <p:cNvPr id="2" name="Title 1"/>
          <p:cNvSpPr>
            <a:spLocks noGrp="1"/>
          </p:cNvSpPr>
          <p:nvPr>
            <p:ph type="title"/>
          </p:nvPr>
        </p:nvSpPr>
        <p:spPr>
          <a:xfrm>
            <a:off x="3119418" y="609599"/>
            <a:ext cx="4372052" cy="3345455"/>
          </a:xfrm>
        </p:spPr>
        <p:txBody>
          <a:bodyPr>
            <a:normAutofit/>
          </a:bodyPr>
          <a:lstStyle/>
          <a:p>
            <a:pPr>
              <a:lnSpc>
                <a:spcPct val="90000"/>
              </a:lnSpc>
            </a:pPr>
            <a:r>
              <a:rPr lang="en-US" sz="2800" dirty="0"/>
              <a:t>Lifelong Education &amp; Aging Resource Network</a:t>
            </a:r>
            <a:br>
              <a:rPr lang="en-US" sz="2800" dirty="0"/>
            </a:br>
            <a:br>
              <a:rPr lang="en-US" sz="2800" dirty="0"/>
            </a:br>
            <a:br>
              <a:rPr lang="en-US" sz="2800" dirty="0"/>
            </a:br>
            <a:r>
              <a:rPr lang="en-US" sz="2800" dirty="0"/>
              <a:t>Facing Hard Conversations: Aging, Decline, and End-of-Life Care</a:t>
            </a:r>
          </a:p>
        </p:txBody>
      </p:sp>
      <p:pic>
        <p:nvPicPr>
          <p:cNvPr id="6" name="Picture 5">
            <a:extLst>
              <a:ext uri="{FF2B5EF4-FFF2-40B4-BE49-F238E27FC236}">
                <a16:creationId xmlns:a16="http://schemas.microsoft.com/office/drawing/2014/main" id="{DD29E131-D22F-4B28-9166-F37DED2D15C6}"/>
              </a:ext>
            </a:extLst>
          </p:cNvPr>
          <p:cNvPicPr>
            <a:picLocks noChangeAspect="1"/>
          </p:cNvPicPr>
          <p:nvPr/>
        </p:nvPicPr>
        <p:blipFill>
          <a:blip r:embed="rId3"/>
          <a:srcRect l="1883" r="1053" b="-2"/>
          <a:stretch>
            <a:fillRect/>
          </a:stretch>
        </p:blipFill>
        <p:spPr>
          <a:xfrm>
            <a:off x="20" y="4235547"/>
            <a:ext cx="2545406" cy="2622453"/>
          </a:xfrm>
          <a:custGeom>
            <a:avLst/>
            <a:gdLst/>
            <a:ahLst/>
            <a:cxnLst/>
            <a:rect l="l" t="t" r="r" b="b"/>
            <a:pathLst>
              <a:path w="3393902" h="2622453">
                <a:moveTo>
                  <a:pt x="212741" y="0"/>
                </a:moveTo>
                <a:lnTo>
                  <a:pt x="3393902" y="0"/>
                </a:lnTo>
                <a:lnTo>
                  <a:pt x="3002186" y="2622453"/>
                </a:lnTo>
                <a:lnTo>
                  <a:pt x="0" y="2622453"/>
                </a:lnTo>
                <a:lnTo>
                  <a:pt x="0" y="1430607"/>
                </a:lnTo>
                <a:close/>
              </a:path>
            </a:pathLst>
          </a:custGeom>
        </p:spPr>
      </p:pic>
      <p:sp>
        <p:nvSpPr>
          <p:cNvPr id="11" name="Isosceles Triangle 30">
            <a:extLst>
              <a:ext uri="{FF2B5EF4-FFF2-40B4-BE49-F238E27FC236}">
                <a16:creationId xmlns:a16="http://schemas.microsoft.com/office/drawing/2014/main" id="{B09A8B04-373D-40BD-9442-2D3540D3CF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631947"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cxnSp>
        <p:nvCxnSpPr>
          <p:cNvPr id="13" name="Straight Connector 12">
            <a:extLst>
              <a:ext uri="{FF2B5EF4-FFF2-40B4-BE49-F238E27FC236}">
                <a16:creationId xmlns:a16="http://schemas.microsoft.com/office/drawing/2014/main" id="{B5028193-7250-4674-AA37-E9040429AE0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59665" y="4236854"/>
            <a:ext cx="244797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 name="Content Placeholder 4">
            <a:extLst>
              <a:ext uri="{FF2B5EF4-FFF2-40B4-BE49-F238E27FC236}">
                <a16:creationId xmlns:a16="http://schemas.microsoft.com/office/drawing/2014/main" id="{FE967400-23EA-A496-3652-B9AF6C8E3D05}"/>
              </a:ext>
            </a:extLst>
          </p:cNvPr>
          <p:cNvSpPr>
            <a:spLocks noGrp="1"/>
          </p:cNvSpPr>
          <p:nvPr>
            <p:ph idx="1"/>
          </p:nvPr>
        </p:nvSpPr>
        <p:spPr>
          <a:xfrm>
            <a:off x="2762494" y="4891805"/>
            <a:ext cx="3836082" cy="1805483"/>
          </a:xfrm>
        </p:spPr>
        <p:txBody>
          <a:bodyPr>
            <a:normAutofit/>
          </a:bodyPr>
          <a:lstStyle/>
          <a:p>
            <a:pPr marL="0" indent="0">
              <a:buNone/>
            </a:pPr>
            <a:r>
              <a:rPr lang="en-US" dirty="0"/>
              <a:t>Billy Galligar, MD HMDC</a:t>
            </a:r>
          </a:p>
          <a:p>
            <a:pPr marL="0" indent="0">
              <a:buNone/>
            </a:pPr>
            <a:r>
              <a:rPr lang="en-US" dirty="0"/>
              <a:t>Ancora Health Services</a:t>
            </a:r>
          </a:p>
          <a:p>
            <a:pPr marL="0" indent="0">
              <a:buNone/>
            </a:pPr>
            <a:r>
              <a:rPr lang="en-US" dirty="0"/>
              <a:t>Jan 8, 2026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D2793C-1A0B-3FA9-330A-F861754D719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C9BEA1-1990-1CD8-0020-F3DBF9CBC080}"/>
              </a:ext>
            </a:extLst>
          </p:cNvPr>
          <p:cNvSpPr>
            <a:spLocks noGrp="1"/>
          </p:cNvSpPr>
          <p:nvPr>
            <p:ph type="title"/>
          </p:nvPr>
        </p:nvSpPr>
        <p:spPr/>
        <p:txBody>
          <a:bodyPr/>
          <a:lstStyle/>
          <a:p>
            <a:r>
              <a:rPr lang="en-US" dirty="0"/>
              <a:t>Conservatorship vs </a:t>
            </a:r>
            <a:r>
              <a:rPr dirty="0"/>
              <a:t>Guardianship</a:t>
            </a:r>
          </a:p>
        </p:txBody>
      </p:sp>
      <p:sp>
        <p:nvSpPr>
          <p:cNvPr id="3" name="Content Placeholder 2">
            <a:extLst>
              <a:ext uri="{FF2B5EF4-FFF2-40B4-BE49-F238E27FC236}">
                <a16:creationId xmlns:a16="http://schemas.microsoft.com/office/drawing/2014/main" id="{16361550-412F-6C85-720D-37617A31B88B}"/>
              </a:ext>
            </a:extLst>
          </p:cNvPr>
          <p:cNvSpPr>
            <a:spLocks noGrp="1"/>
          </p:cNvSpPr>
          <p:nvPr>
            <p:ph idx="1"/>
          </p:nvPr>
        </p:nvSpPr>
        <p:spPr>
          <a:xfrm>
            <a:off x="645481" y="2782069"/>
            <a:ext cx="6870854" cy="3466331"/>
          </a:xfrm>
        </p:spPr>
        <p:txBody>
          <a:bodyPr numCol="2">
            <a:normAutofit/>
          </a:bodyPr>
          <a:lstStyle/>
          <a:p>
            <a:pPr>
              <a:spcAft>
                <a:spcPts val="300"/>
              </a:spcAft>
              <a:buNone/>
            </a:pPr>
            <a:r>
              <a:rPr lang="en-US" sz="1400" b="1" dirty="0"/>
              <a:t>Conservatorship</a:t>
            </a:r>
          </a:p>
          <a:p>
            <a:pPr>
              <a:buNone/>
            </a:pPr>
            <a:r>
              <a:rPr lang="en-US" sz="1400" b="1" dirty="0"/>
              <a:t>Controls: the money</a:t>
            </a:r>
          </a:p>
          <a:p>
            <a:pPr>
              <a:buFont typeface="Arial" panose="020B0604020202020204" pitchFamily="34" charset="0"/>
              <a:buChar char="•"/>
            </a:pPr>
            <a:r>
              <a:rPr lang="en-US" sz="1400" dirty="0"/>
              <a:t>Bills &amp; banking</a:t>
            </a:r>
          </a:p>
          <a:p>
            <a:pPr>
              <a:buFont typeface="Arial" panose="020B0604020202020204" pitchFamily="34" charset="0"/>
              <a:buChar char="•"/>
            </a:pPr>
            <a:r>
              <a:rPr lang="en-US" sz="1400" dirty="0"/>
              <a:t>Property &amp; assets</a:t>
            </a:r>
          </a:p>
          <a:p>
            <a:pPr>
              <a:buFont typeface="Arial" panose="020B0604020202020204" pitchFamily="34" charset="0"/>
              <a:buChar char="•"/>
            </a:pPr>
            <a:r>
              <a:rPr lang="en-US" sz="1400" dirty="0"/>
              <a:t>Contracts &amp; legal affairs</a:t>
            </a:r>
          </a:p>
          <a:p>
            <a:pPr>
              <a:buFont typeface="Arial" panose="020B0604020202020204" pitchFamily="34" charset="0"/>
              <a:buChar char="•"/>
            </a:pPr>
            <a:r>
              <a:rPr lang="en-US" sz="1400" dirty="0"/>
              <a:t>Benefits &amp; income</a:t>
            </a:r>
          </a:p>
          <a:p>
            <a:pPr>
              <a:spcBef>
                <a:spcPts val="1200"/>
              </a:spcBef>
              <a:spcAft>
                <a:spcPts val="300"/>
              </a:spcAft>
              <a:buNone/>
            </a:pPr>
            <a:endParaRPr lang="en-US" sz="1400" dirty="0"/>
          </a:p>
          <a:p>
            <a:pPr>
              <a:spcBef>
                <a:spcPts val="1200"/>
              </a:spcBef>
              <a:spcAft>
                <a:spcPts val="300"/>
              </a:spcAft>
              <a:buNone/>
            </a:pPr>
            <a:endParaRPr lang="en-US" sz="1400" dirty="0"/>
          </a:p>
          <a:p>
            <a:pPr>
              <a:spcBef>
                <a:spcPts val="1200"/>
              </a:spcBef>
              <a:spcAft>
                <a:spcPts val="300"/>
              </a:spcAft>
              <a:buNone/>
            </a:pPr>
            <a:endParaRPr lang="en-US" sz="1400" dirty="0"/>
          </a:p>
          <a:p>
            <a:pPr>
              <a:spcBef>
                <a:spcPts val="1200"/>
              </a:spcBef>
              <a:spcAft>
                <a:spcPts val="300"/>
              </a:spcAft>
              <a:buNone/>
            </a:pPr>
            <a:r>
              <a:rPr lang="en-US" sz="1400" b="1" dirty="0"/>
              <a:t>Guardianship</a:t>
            </a:r>
          </a:p>
          <a:p>
            <a:pPr>
              <a:buNone/>
            </a:pPr>
            <a:r>
              <a:rPr lang="en-US" sz="1400" b="1" dirty="0"/>
              <a:t>Controls: the person</a:t>
            </a:r>
          </a:p>
          <a:p>
            <a:pPr>
              <a:buFont typeface="Arial" panose="020B0604020202020204" pitchFamily="34" charset="0"/>
              <a:buChar char="•"/>
            </a:pPr>
            <a:r>
              <a:rPr lang="en-US" sz="1400" dirty="0"/>
              <a:t>Medical decisions &amp; consent</a:t>
            </a:r>
          </a:p>
          <a:p>
            <a:pPr>
              <a:buFont typeface="Arial" panose="020B0604020202020204" pitchFamily="34" charset="0"/>
              <a:buChar char="•"/>
            </a:pPr>
            <a:r>
              <a:rPr lang="en-US" sz="1400" dirty="0"/>
              <a:t>Living situation (home, ALF, SNF)</a:t>
            </a:r>
          </a:p>
          <a:p>
            <a:pPr>
              <a:buFont typeface="Arial" panose="020B0604020202020204" pitchFamily="34" charset="0"/>
              <a:buChar char="•"/>
            </a:pPr>
            <a:r>
              <a:rPr lang="en-US" sz="1400" dirty="0"/>
              <a:t>Safety &amp; daily care</a:t>
            </a:r>
          </a:p>
          <a:p>
            <a:endParaRPr dirty="0"/>
          </a:p>
        </p:txBody>
      </p:sp>
      <p:sp>
        <p:nvSpPr>
          <p:cNvPr id="4" name="TextBox 3">
            <a:extLst>
              <a:ext uri="{FF2B5EF4-FFF2-40B4-BE49-F238E27FC236}">
                <a16:creationId xmlns:a16="http://schemas.microsoft.com/office/drawing/2014/main" id="{921666FC-A6DB-ADA8-3EAF-0002C02BE71C}"/>
              </a:ext>
            </a:extLst>
          </p:cNvPr>
          <p:cNvSpPr txBox="1"/>
          <p:nvPr/>
        </p:nvSpPr>
        <p:spPr>
          <a:xfrm>
            <a:off x="76279" y="2160737"/>
            <a:ext cx="7414351" cy="646331"/>
          </a:xfrm>
          <a:prstGeom prst="rect">
            <a:avLst/>
          </a:prstGeom>
          <a:noFill/>
        </p:spPr>
        <p:txBody>
          <a:bodyPr wrap="square" rtlCol="0">
            <a:spAutoFit/>
          </a:bodyPr>
          <a:lstStyle/>
          <a:p>
            <a:pPr lvl="1"/>
            <a:r>
              <a:rPr lang="en-US" dirty="0"/>
              <a:t>Lacking competency, court appointed, costly, time intensive</a:t>
            </a:r>
          </a:p>
          <a:p>
            <a:endParaRPr lang="en-US" dirty="0"/>
          </a:p>
        </p:txBody>
      </p:sp>
    </p:spTree>
    <p:extLst>
      <p:ext uri="{BB962C8B-B14F-4D97-AF65-F5344CB8AC3E}">
        <p14:creationId xmlns:p14="http://schemas.microsoft.com/office/powerpoint/2010/main" val="3159333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3">
                                            <p:txEl>
                                              <p:pRg st="9" end="9"/>
                                            </p:txEl>
                                          </p:spTgt>
                                        </p:tgtEl>
                                        <p:attrNameLst>
                                          <p:attrName>style.visibility</p:attrName>
                                        </p:attrNameLst>
                                      </p:cBhvr>
                                      <p:to>
                                        <p:strVal val="visible"/>
                                      </p:to>
                                    </p:set>
                                    <p:animEffect transition="in" filter="fade">
                                      <p:cBhvr>
                                        <p:cTn id="21" dur="500"/>
                                        <p:tgtEl>
                                          <p:spTgt spid="3">
                                            <p:txEl>
                                              <p:pRg st="9" end="9"/>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3">
                                            <p:txEl>
                                              <p:pRg st="10" end="10"/>
                                            </p:txEl>
                                          </p:spTgt>
                                        </p:tgtEl>
                                        <p:attrNameLst>
                                          <p:attrName>style.visibility</p:attrName>
                                        </p:attrNameLst>
                                      </p:cBhvr>
                                      <p:to>
                                        <p:strVal val="visible"/>
                                      </p:to>
                                    </p:set>
                                    <p:animEffect transition="in" filter="fade">
                                      <p:cBhvr>
                                        <p:cTn id="24" dur="500"/>
                                        <p:tgtEl>
                                          <p:spTgt spid="3">
                                            <p:txEl>
                                              <p:pRg st="10" end="10"/>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3">
                                            <p:txEl>
                                              <p:pRg st="11" end="11"/>
                                            </p:txEl>
                                          </p:spTgt>
                                        </p:tgtEl>
                                        <p:attrNameLst>
                                          <p:attrName>style.visibility</p:attrName>
                                        </p:attrNameLst>
                                      </p:cBhvr>
                                      <p:to>
                                        <p:strVal val="visible"/>
                                      </p:to>
                                    </p:set>
                                    <p:animEffect transition="in" filter="fade">
                                      <p:cBhvr>
                                        <p:cTn id="27" dur="500"/>
                                        <p:tgtEl>
                                          <p:spTgt spid="3">
                                            <p:txEl>
                                              <p:pRg st="11" end="11"/>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3">
                                            <p:txEl>
                                              <p:pRg st="12" end="12"/>
                                            </p:txEl>
                                          </p:spTgt>
                                        </p:tgtEl>
                                        <p:attrNameLst>
                                          <p:attrName>style.visibility</p:attrName>
                                        </p:attrNameLst>
                                      </p:cBhvr>
                                      <p:to>
                                        <p:strVal val="visible"/>
                                      </p:to>
                                    </p:set>
                                    <p:animEffect transition="in" filter="fade">
                                      <p:cBhvr>
                                        <p:cTn id="30" dur="500"/>
                                        <p:tgtEl>
                                          <p:spTgt spid="3">
                                            <p:txEl>
                                              <p:pRg st="12" end="12"/>
                                            </p:txEl>
                                          </p:spTgt>
                                        </p:tgtEl>
                                      </p:cBhvr>
                                    </p:animEffect>
                                  </p:childTnLst>
                                </p:cTn>
                              </p:par>
                              <p:par>
                                <p:cTn id="31" presetID="10" presetClass="entr" presetSubtype="0" fill="hold" nodeType="withEffect">
                                  <p:stCondLst>
                                    <p:cond delay="0"/>
                                  </p:stCondLst>
                                  <p:childTnLst>
                                    <p:set>
                                      <p:cBhvr>
                                        <p:cTn id="32" dur="1" fill="hold">
                                          <p:stCondLst>
                                            <p:cond delay="0"/>
                                          </p:stCondLst>
                                        </p:cTn>
                                        <p:tgtEl>
                                          <p:spTgt spid="3">
                                            <p:txEl>
                                              <p:pRg st="13" end="13"/>
                                            </p:txEl>
                                          </p:spTgt>
                                        </p:tgtEl>
                                        <p:attrNameLst>
                                          <p:attrName>style.visibility</p:attrName>
                                        </p:attrNameLst>
                                      </p:cBhvr>
                                      <p:to>
                                        <p:strVal val="visible"/>
                                      </p:to>
                                    </p:set>
                                    <p:animEffect transition="in" filter="fade">
                                      <p:cBhvr>
                                        <p:cTn id="33" dur="500"/>
                                        <p:tgtEl>
                                          <p:spTgt spid="3">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Is It Still Safe to Live Alone?</a:t>
            </a:r>
          </a:p>
        </p:txBody>
      </p:sp>
      <p:sp>
        <p:nvSpPr>
          <p:cNvPr id="3" name="Content Placeholder 2"/>
          <p:cNvSpPr>
            <a:spLocks noGrp="1"/>
          </p:cNvSpPr>
          <p:nvPr>
            <p:ph idx="1"/>
          </p:nvPr>
        </p:nvSpPr>
        <p:spPr/>
        <p:txBody>
          <a:bodyPr/>
          <a:lstStyle/>
          <a:p>
            <a:r>
              <a:rPr dirty="0"/>
              <a:t>Safety, function, and support systems</a:t>
            </a:r>
          </a:p>
          <a:p>
            <a:r>
              <a:rPr dirty="0"/>
              <a:t>Falls, medications, meals, and isolation</a:t>
            </a:r>
          </a:p>
          <a:p>
            <a:r>
              <a:rPr lang="en-US" dirty="0"/>
              <a:t>H</a:t>
            </a:r>
            <a:r>
              <a:rPr dirty="0"/>
              <a:t>ome </a:t>
            </a:r>
            <a:r>
              <a:rPr lang="en-US" dirty="0"/>
              <a:t>safety </a:t>
            </a:r>
            <a:r>
              <a:rPr dirty="0"/>
              <a:t>assessments and care management</a:t>
            </a:r>
            <a:endParaRPr lang="en-US" dirty="0"/>
          </a:p>
          <a:p>
            <a:pPr lvl="1"/>
            <a:r>
              <a:rPr lang="en-US" dirty="0"/>
              <a:t>Early-stage care: food/pantry, spoiled food, increased home clutter, unopened mail, bills paid, bathing/grooming, driving</a:t>
            </a:r>
          </a:p>
          <a:p>
            <a:pPr lvl="1"/>
            <a:r>
              <a:rPr lang="en-US" dirty="0"/>
              <a:t>Middle and late-stage: dressing, bathing, grooming, fed, falls, unsafe living environments, caregiver burnout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animEffect transition="in" filter="fade">
                                      <p:cBhvr>
                                        <p:cTn id="11" dur="1000"/>
                                        <p:tgtEl>
                                          <p:spTgt spid="3">
                                            <p:txEl>
                                              <p:pRg st="4" end="4"/>
                                            </p:txEl>
                                          </p:spTgt>
                                        </p:tgtEl>
                                      </p:cBhvr>
                                    </p:animEffect>
                                    <p:anim calcmode="lin" valueType="num">
                                      <p:cBhvr>
                                        <p:cTn id="1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1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03AE127-802C-459A-A612-DB85B67F0D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82962" y="1179151"/>
            <a:ext cx="2475485" cy="4463889"/>
          </a:xfrm>
        </p:spPr>
        <p:txBody>
          <a:bodyPr anchor="ctr">
            <a:normAutofit/>
          </a:bodyPr>
          <a:lstStyle/>
          <a:p>
            <a:r>
              <a:rPr lang="en-US" sz="2800"/>
              <a:t>Future Living Arrangements</a:t>
            </a:r>
          </a:p>
        </p:txBody>
      </p:sp>
      <p:sp>
        <p:nvSpPr>
          <p:cNvPr id="10" name="Isosceles Triangle 9">
            <a:extLst>
              <a:ext uri="{FF2B5EF4-FFF2-40B4-BE49-F238E27FC236}">
                <a16:creationId xmlns:a16="http://schemas.microsoft.com/office/drawing/2014/main" id="{9323D83D-50D6-4040-A58B-FCEA340F88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0"/>
            <a:ext cx="336549"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cxnSp>
        <p:nvCxnSpPr>
          <p:cNvPr id="12" name="Straight Connector 11">
            <a:extLst>
              <a:ext uri="{FF2B5EF4-FFF2-40B4-BE49-F238E27FC236}">
                <a16:creationId xmlns:a16="http://schemas.microsoft.com/office/drawing/2014/main" id="{1A1FE6BB-DFB2-4080-9B5E-076EF5DDE67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92502" y="1442595"/>
            <a:ext cx="0" cy="3937000"/>
          </a:xfrm>
          <a:prstGeom prst="line">
            <a:avLst/>
          </a:prstGeom>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3734188" y="1109145"/>
            <a:ext cx="4755762" cy="4603900"/>
          </a:xfrm>
        </p:spPr>
        <p:txBody>
          <a:bodyPr anchor="ctr">
            <a:normAutofit/>
          </a:bodyPr>
          <a:lstStyle/>
          <a:p>
            <a:r>
              <a:rPr lang="en-US" dirty="0"/>
              <a:t>Health insurance does not want to pay the mortgage or buy the groceries</a:t>
            </a:r>
          </a:p>
          <a:p>
            <a:r>
              <a:rPr lang="en-US" dirty="0"/>
              <a:t>Aging in place vs living with family</a:t>
            </a:r>
          </a:p>
          <a:p>
            <a:pPr lvl="1"/>
            <a:r>
              <a:rPr lang="en-US" dirty="0"/>
              <a:t>Caregiver burnout</a:t>
            </a:r>
          </a:p>
          <a:p>
            <a:pPr lvl="1"/>
            <a:r>
              <a:rPr lang="en-US" dirty="0"/>
              <a:t>Personal care services</a:t>
            </a:r>
          </a:p>
          <a:p>
            <a:pPr lvl="2"/>
            <a:r>
              <a:rPr lang="en-US" dirty="0"/>
              <a:t>Minimal hours through Medicaid</a:t>
            </a:r>
          </a:p>
          <a:p>
            <a:pPr lvl="2"/>
            <a:r>
              <a:rPr lang="en-US" dirty="0"/>
              <a:t>Contracted ~$30/</a:t>
            </a:r>
            <a:r>
              <a:rPr lang="en-US" dirty="0" err="1"/>
              <a:t>hr</a:t>
            </a:r>
            <a:endParaRPr lang="en-US" dirty="0"/>
          </a:p>
          <a:p>
            <a:r>
              <a:rPr lang="en-US" dirty="0"/>
              <a:t>Assisted living: $4,000-$10,000/month</a:t>
            </a:r>
          </a:p>
          <a:p>
            <a:pPr lvl="1"/>
            <a:r>
              <a:rPr lang="en-US" dirty="0"/>
              <a:t>Levels and layered costs, meals, medications</a:t>
            </a:r>
          </a:p>
          <a:p>
            <a:r>
              <a:rPr lang="en-US" dirty="0"/>
              <a:t>SNF (skilled nursing facility): $8,000-$12,000/month</a:t>
            </a:r>
          </a:p>
          <a:p>
            <a:pPr lvl="1"/>
            <a:r>
              <a:rPr lang="en-US" dirty="0"/>
              <a:t>Rehab vs custodial care</a:t>
            </a:r>
          </a:p>
        </p:txBody>
      </p:sp>
      <p:sp>
        <p:nvSpPr>
          <p:cNvPr id="14" name="Isosceles Triangle 13">
            <a:extLst>
              <a:ext uri="{FF2B5EF4-FFF2-40B4-BE49-F238E27FC236}">
                <a16:creationId xmlns:a16="http://schemas.microsoft.com/office/drawing/2014/main" id="{F10FD715-4DCE-4779-B634-EC78315EA2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523104" y="0"/>
            <a:ext cx="631947" cy="4616289"/>
          </a:xfrm>
          <a:prstGeom prst="triangle">
            <a:avLst>
              <a:gd name="adj" fmla="val 100000"/>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2979412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Effect transition="in" filter="fade">
                                      <p:cBhvr>
                                        <p:cTn id="19" dur="500"/>
                                        <p:tgtEl>
                                          <p:spTgt spid="3">
                                            <p:txEl>
                                              <p:pRg st="6" end="6"/>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3">
                                            <p:txEl>
                                              <p:pRg st="7" end="7"/>
                                            </p:txEl>
                                          </p:spTgt>
                                        </p:tgtEl>
                                        <p:attrNameLst>
                                          <p:attrName>style.visibility</p:attrName>
                                        </p:attrNameLst>
                                      </p:cBhvr>
                                      <p:to>
                                        <p:strVal val="visible"/>
                                      </p:to>
                                    </p:set>
                                    <p:animEffect transition="in" filter="fade">
                                      <p:cBhvr>
                                        <p:cTn id="22" dur="500"/>
                                        <p:tgtEl>
                                          <p:spTgt spid="3">
                                            <p:txEl>
                                              <p:pRg st="7" end="7"/>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animEffect transition="in" filter="fade">
                                      <p:cBhvr>
                                        <p:cTn id="25" dur="500"/>
                                        <p:tgtEl>
                                          <p:spTgt spid="3">
                                            <p:txEl>
                                              <p:pRg st="8" end="8"/>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3">
                                            <p:txEl>
                                              <p:pRg st="9" end="9"/>
                                            </p:txEl>
                                          </p:spTgt>
                                        </p:tgtEl>
                                        <p:attrNameLst>
                                          <p:attrName>style.visibility</p:attrName>
                                        </p:attrNameLst>
                                      </p:cBhvr>
                                      <p:to>
                                        <p:strVal val="visible"/>
                                      </p:to>
                                    </p:set>
                                    <p:animEffect transition="in" filter="fade">
                                      <p:cBhvr>
                                        <p:cTn id="28"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When Treatment May Be Doing More Harm Than Good</a:t>
            </a:r>
          </a:p>
        </p:txBody>
      </p:sp>
      <p:sp>
        <p:nvSpPr>
          <p:cNvPr id="3" name="Content Placeholder 2"/>
          <p:cNvSpPr>
            <a:spLocks noGrp="1"/>
          </p:cNvSpPr>
          <p:nvPr>
            <p:ph idx="1"/>
          </p:nvPr>
        </p:nvSpPr>
        <p:spPr/>
        <p:txBody>
          <a:bodyPr/>
          <a:lstStyle/>
          <a:p>
            <a:r>
              <a:rPr dirty="0"/>
              <a:t>Benefit vs burden framework</a:t>
            </a:r>
            <a:endParaRPr lang="en-US" dirty="0"/>
          </a:p>
          <a:p>
            <a:pPr lvl="1"/>
            <a:r>
              <a:rPr lang="en-US" dirty="0"/>
              <a:t>No current medications make meaningful changes to risk of mortality or prevent institutionalization</a:t>
            </a:r>
          </a:p>
          <a:p>
            <a:pPr lvl="1"/>
            <a:r>
              <a:rPr lang="en-US" dirty="0"/>
              <a:t>Benefits limited to delaying progression or institutionalization on the order of months not years, slight reduction in caregiver burnout, behaviors</a:t>
            </a:r>
          </a:p>
          <a:p>
            <a:pPr lvl="1"/>
            <a:r>
              <a:rPr lang="en-US" dirty="0"/>
              <a:t>Risks: slow heart rates, passing out, GI upset, brain bleeds, polypharmacy</a:t>
            </a:r>
          </a:p>
          <a:p>
            <a:r>
              <a:rPr dirty="0"/>
              <a:t>Cumulative impact of hospitalizations and procedures</a:t>
            </a:r>
          </a:p>
          <a:p>
            <a:r>
              <a:rPr lang="en-US" dirty="0"/>
              <a:t>Reframing </a:t>
            </a:r>
            <a:r>
              <a:rPr dirty="0"/>
              <a:t>goals of care conversations</a:t>
            </a:r>
            <a:r>
              <a:rPr lang="en-US" dirty="0"/>
              <a:t> as things evolve</a:t>
            </a:r>
          </a:p>
          <a:p>
            <a:pPr lvl="1"/>
            <a:r>
              <a:rPr lang="en-US" dirty="0"/>
              <a:t>Geriatrics, palliative care</a:t>
            </a:r>
          </a:p>
          <a:p>
            <a:pPr lvl="1"/>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34CBB2-9D24-556A-ED57-FF5CCBBF733F}"/>
              </a:ext>
            </a:extLst>
          </p:cNvPr>
          <p:cNvSpPr>
            <a:spLocks noGrp="1"/>
          </p:cNvSpPr>
          <p:nvPr>
            <p:ph type="title"/>
          </p:nvPr>
        </p:nvSpPr>
        <p:spPr>
          <a:xfrm>
            <a:off x="508000" y="609600"/>
            <a:ext cx="6447501" cy="1320800"/>
          </a:xfrm>
        </p:spPr>
        <p:txBody>
          <a:bodyPr anchor="t">
            <a:normAutofit/>
          </a:bodyPr>
          <a:lstStyle/>
          <a:p>
            <a:r>
              <a:rPr lang="en-US" dirty="0"/>
              <a:t>Big Picture: Helpful</a:t>
            </a:r>
          </a:p>
        </p:txBody>
      </p:sp>
      <p:sp>
        <p:nvSpPr>
          <p:cNvPr id="4" name="Rectangle 1">
            <a:extLst>
              <a:ext uri="{FF2B5EF4-FFF2-40B4-BE49-F238E27FC236}">
                <a16:creationId xmlns:a16="http://schemas.microsoft.com/office/drawing/2014/main" id="{21E0BBFD-D83D-95E1-8385-15534B206DD4}"/>
              </a:ext>
            </a:extLst>
          </p:cNvPr>
          <p:cNvSpPr>
            <a:spLocks noGrp="1" noChangeArrowheads="1"/>
          </p:cNvSpPr>
          <p:nvPr>
            <p:ph idx="1"/>
          </p:nvPr>
        </p:nvSpPr>
        <p:spPr bwMode="auto">
          <a:xfrm>
            <a:off x="508000" y="2160589"/>
            <a:ext cx="3915323" cy="3880773"/>
          </a:xfrm>
          <a:prstGeom prst="rect">
            <a:avLst/>
          </a:prstGeom>
        </p:spPr>
        <p:txBody>
          <a:bodyPr vert="horz" lIns="91440" tIns="45720" rIns="91440" bIns="45720" rtlCol="0">
            <a:normAutofit/>
          </a:bodyPr>
          <a:lstStyle/>
          <a:p>
            <a:r>
              <a:rPr lang="en-US" altLang="en-US" dirty="0"/>
              <a:t>Interventions impacting outcomes:</a:t>
            </a:r>
          </a:p>
          <a:p>
            <a:pPr lvl="1"/>
            <a:r>
              <a:rPr lang="en-US" altLang="en-US" dirty="0"/>
              <a:t>Treating depression</a:t>
            </a:r>
          </a:p>
          <a:p>
            <a:pPr lvl="1"/>
            <a:r>
              <a:rPr lang="en-US" altLang="en-US" dirty="0"/>
              <a:t>Correcting sensory loss</a:t>
            </a:r>
          </a:p>
          <a:p>
            <a:pPr lvl="1"/>
            <a:r>
              <a:rPr lang="en-US" altLang="en-US" dirty="0"/>
              <a:t>Reducing anticholinergic burden</a:t>
            </a:r>
          </a:p>
          <a:p>
            <a:pPr lvl="1"/>
            <a:r>
              <a:rPr lang="en-US" altLang="en-US" dirty="0"/>
              <a:t>Exercise &amp; mobility preservation</a:t>
            </a:r>
          </a:p>
          <a:p>
            <a:pPr lvl="1"/>
            <a:r>
              <a:rPr lang="en-US" altLang="en-US" dirty="0"/>
              <a:t>Caregiver support</a:t>
            </a:r>
          </a:p>
          <a:p>
            <a:pPr lvl="1"/>
            <a:r>
              <a:rPr lang="en-US" altLang="en-US" dirty="0"/>
              <a:t>Advance care planning</a:t>
            </a:r>
          </a:p>
          <a:p>
            <a:pPr lvl="1"/>
            <a:r>
              <a:rPr lang="en-US" altLang="en-US" dirty="0"/>
              <a:t>Safety planning</a:t>
            </a:r>
          </a:p>
        </p:txBody>
      </p:sp>
      <p:pic>
        <p:nvPicPr>
          <p:cNvPr id="5" name="Picture 4" descr="Children helping man in garden">
            <a:extLst>
              <a:ext uri="{FF2B5EF4-FFF2-40B4-BE49-F238E27FC236}">
                <a16:creationId xmlns:a16="http://schemas.microsoft.com/office/drawing/2014/main" id="{0BDB39CD-1418-FF97-4E34-A724CF70F572}"/>
              </a:ext>
            </a:extLst>
          </p:cNvPr>
          <p:cNvPicPr>
            <a:picLocks noChangeAspect="1"/>
          </p:cNvPicPr>
          <p:nvPr/>
        </p:nvPicPr>
        <p:blipFill>
          <a:blip r:embed="rId2"/>
          <a:srcRect l="34656" r="24784" b="2"/>
          <a:stretch>
            <a:fillRect/>
          </a:stretch>
        </p:blipFill>
        <p:spPr>
          <a:xfrm>
            <a:off x="4595963" y="2159000"/>
            <a:ext cx="2359152" cy="3882362"/>
          </a:xfrm>
          <a:prstGeom prst="rect">
            <a:avLst/>
          </a:prstGeom>
        </p:spPr>
      </p:pic>
    </p:spTree>
    <p:extLst>
      <p:ext uri="{BB962C8B-B14F-4D97-AF65-F5344CB8AC3E}">
        <p14:creationId xmlns:p14="http://schemas.microsoft.com/office/powerpoint/2010/main" val="4212504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1000"/>
                                        <p:tgtEl>
                                          <p:spTgt spid="4">
                                            <p:txEl>
                                              <p:pRg st="1" end="1"/>
                                            </p:txEl>
                                          </p:spTgt>
                                        </p:tgtEl>
                                      </p:cBhvr>
                                    </p:animEffect>
                                    <p:anim calcmode="lin" valueType="num">
                                      <p:cBhvr>
                                        <p:cTn id="8"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1" end="1"/>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1000"/>
                                        <p:tgtEl>
                                          <p:spTgt spid="4">
                                            <p:txEl>
                                              <p:pRg st="2" end="2"/>
                                            </p:txEl>
                                          </p:spTgt>
                                        </p:tgtEl>
                                      </p:cBhvr>
                                    </p:animEffect>
                                    <p:anim calcmode="lin" valueType="num">
                                      <p:cBhvr>
                                        <p:cTn id="13"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4">
                                            <p:txEl>
                                              <p:pRg st="2" end="2"/>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Effect transition="in" filter="fade">
                                      <p:cBhvr>
                                        <p:cTn id="17" dur="1000"/>
                                        <p:tgtEl>
                                          <p:spTgt spid="4">
                                            <p:txEl>
                                              <p:pRg st="3" end="3"/>
                                            </p:txEl>
                                          </p:spTgt>
                                        </p:tgtEl>
                                      </p:cBhvr>
                                    </p:animEffect>
                                    <p:anim calcmode="lin" valueType="num">
                                      <p:cBhvr>
                                        <p:cTn id="18"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19" dur="1000" fill="hold"/>
                                        <p:tgtEl>
                                          <p:spTgt spid="4">
                                            <p:txEl>
                                              <p:pRg st="3" end="3"/>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4">
                                            <p:txEl>
                                              <p:pRg st="4" end="4"/>
                                            </p:txEl>
                                          </p:spTgt>
                                        </p:tgtEl>
                                        <p:attrNameLst>
                                          <p:attrName>style.visibility</p:attrName>
                                        </p:attrNameLst>
                                      </p:cBhvr>
                                      <p:to>
                                        <p:strVal val="visible"/>
                                      </p:to>
                                    </p:set>
                                    <p:animEffect transition="in" filter="fade">
                                      <p:cBhvr>
                                        <p:cTn id="22" dur="1000"/>
                                        <p:tgtEl>
                                          <p:spTgt spid="4">
                                            <p:txEl>
                                              <p:pRg st="4" end="4"/>
                                            </p:txEl>
                                          </p:spTgt>
                                        </p:tgtEl>
                                      </p:cBhvr>
                                    </p:animEffect>
                                    <p:anim calcmode="lin" valueType="num">
                                      <p:cBhvr>
                                        <p:cTn id="23"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24" dur="1000" fill="hold"/>
                                        <p:tgtEl>
                                          <p:spTgt spid="4">
                                            <p:txEl>
                                              <p:pRg st="4" end="4"/>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animEffect transition="in" filter="fade">
                                      <p:cBhvr>
                                        <p:cTn id="27" dur="1000"/>
                                        <p:tgtEl>
                                          <p:spTgt spid="4">
                                            <p:txEl>
                                              <p:pRg st="5" end="5"/>
                                            </p:txEl>
                                          </p:spTgt>
                                        </p:tgtEl>
                                      </p:cBhvr>
                                    </p:animEffect>
                                    <p:anim calcmode="lin" valueType="num">
                                      <p:cBhvr>
                                        <p:cTn id="28"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29" dur="1000" fill="hold"/>
                                        <p:tgtEl>
                                          <p:spTgt spid="4">
                                            <p:txEl>
                                              <p:pRg st="5" end="5"/>
                                            </p:txEl>
                                          </p:spTgt>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4">
                                            <p:txEl>
                                              <p:pRg st="6" end="6"/>
                                            </p:txEl>
                                          </p:spTgt>
                                        </p:tgtEl>
                                        <p:attrNameLst>
                                          <p:attrName>style.visibility</p:attrName>
                                        </p:attrNameLst>
                                      </p:cBhvr>
                                      <p:to>
                                        <p:strVal val="visible"/>
                                      </p:to>
                                    </p:set>
                                    <p:animEffect transition="in" filter="fade">
                                      <p:cBhvr>
                                        <p:cTn id="32" dur="1000"/>
                                        <p:tgtEl>
                                          <p:spTgt spid="4">
                                            <p:txEl>
                                              <p:pRg st="6" end="6"/>
                                            </p:txEl>
                                          </p:spTgt>
                                        </p:tgtEl>
                                      </p:cBhvr>
                                    </p:animEffect>
                                    <p:anim calcmode="lin" valueType="num">
                                      <p:cBhvr>
                                        <p:cTn id="33"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34" dur="1000" fill="hold"/>
                                        <p:tgtEl>
                                          <p:spTgt spid="4">
                                            <p:txEl>
                                              <p:pRg st="6" end="6"/>
                                            </p:txEl>
                                          </p:spTgt>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4">
                                            <p:txEl>
                                              <p:pRg st="7" end="7"/>
                                            </p:txEl>
                                          </p:spTgt>
                                        </p:tgtEl>
                                        <p:attrNameLst>
                                          <p:attrName>style.visibility</p:attrName>
                                        </p:attrNameLst>
                                      </p:cBhvr>
                                      <p:to>
                                        <p:strVal val="visible"/>
                                      </p:to>
                                    </p:set>
                                    <p:animEffect transition="in" filter="fade">
                                      <p:cBhvr>
                                        <p:cTn id="37" dur="1000"/>
                                        <p:tgtEl>
                                          <p:spTgt spid="4">
                                            <p:txEl>
                                              <p:pRg st="7" end="7"/>
                                            </p:txEl>
                                          </p:spTgt>
                                        </p:tgtEl>
                                      </p:cBhvr>
                                    </p:animEffect>
                                    <p:anim calcmode="lin" valueType="num">
                                      <p:cBhvr>
                                        <p:cTn id="38" dur="1000" fill="hold"/>
                                        <p:tgtEl>
                                          <p:spTgt spid="4">
                                            <p:txEl>
                                              <p:pRg st="7" end="7"/>
                                            </p:txEl>
                                          </p:spTgt>
                                        </p:tgtEl>
                                        <p:attrNameLst>
                                          <p:attrName>ppt_x</p:attrName>
                                        </p:attrNameLst>
                                      </p:cBhvr>
                                      <p:tavLst>
                                        <p:tav tm="0">
                                          <p:val>
                                            <p:strVal val="#ppt_x"/>
                                          </p:val>
                                        </p:tav>
                                        <p:tav tm="100000">
                                          <p:val>
                                            <p:strVal val="#ppt_x"/>
                                          </p:val>
                                        </p:tav>
                                      </p:tavLst>
                                    </p:anim>
                                    <p:anim calcmode="lin" valueType="num">
                                      <p:cBhvr>
                                        <p:cTn id="39" dur="1000" fill="hold"/>
                                        <p:tgtEl>
                                          <p:spTgt spid="4">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74CD032-12BD-CE88-F311-31943FB79056}"/>
              </a:ext>
            </a:extLst>
          </p:cNvPr>
          <p:cNvSpPr>
            <a:spLocks noGrp="1"/>
          </p:cNvSpPr>
          <p:nvPr>
            <p:ph type="title"/>
          </p:nvPr>
        </p:nvSpPr>
        <p:spPr>
          <a:xfrm>
            <a:off x="965199" y="609600"/>
            <a:ext cx="7648121" cy="1099457"/>
          </a:xfrm>
        </p:spPr>
        <p:txBody>
          <a:bodyPr>
            <a:normAutofit/>
          </a:bodyPr>
          <a:lstStyle/>
          <a:p>
            <a:r>
              <a:rPr lang="en-US" dirty="0"/>
              <a:t>Prognostication</a:t>
            </a:r>
          </a:p>
        </p:txBody>
      </p:sp>
      <p:sp>
        <p:nvSpPr>
          <p:cNvPr id="20" name="Isosceles Triangle 19">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631947"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2" name="Isosceles Triangle 21">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807450" y="4013200"/>
            <a:ext cx="336550"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aphicFrame>
        <p:nvGraphicFramePr>
          <p:cNvPr id="4" name="Content Placeholder 3">
            <a:extLst>
              <a:ext uri="{FF2B5EF4-FFF2-40B4-BE49-F238E27FC236}">
                <a16:creationId xmlns:a16="http://schemas.microsoft.com/office/drawing/2014/main" id="{487C7511-8997-8EEC-CAFF-71176ADE4497}"/>
              </a:ext>
            </a:extLst>
          </p:cNvPr>
          <p:cNvGraphicFramePr>
            <a:graphicFrameLocks noGrp="1"/>
          </p:cNvGraphicFramePr>
          <p:nvPr>
            <p:ph idx="1"/>
            <p:extLst>
              <p:ext uri="{D42A27DB-BD31-4B8C-83A1-F6EECF244321}">
                <p14:modId xmlns:p14="http://schemas.microsoft.com/office/powerpoint/2010/main" val="3722473724"/>
              </p:ext>
            </p:extLst>
          </p:nvPr>
        </p:nvGraphicFramePr>
        <p:xfrm>
          <a:off x="1033175" y="1948543"/>
          <a:ext cx="7077650" cy="4052986"/>
        </p:xfrm>
        <a:graphic>
          <a:graphicData uri="http://schemas.openxmlformats.org/drawingml/2006/table">
            <a:tbl>
              <a:tblPr/>
              <a:tblGrid>
                <a:gridCol w="2723287">
                  <a:extLst>
                    <a:ext uri="{9D8B030D-6E8A-4147-A177-3AD203B41FA5}">
                      <a16:colId xmlns:a16="http://schemas.microsoft.com/office/drawing/2014/main" val="554923047"/>
                    </a:ext>
                  </a:extLst>
                </a:gridCol>
                <a:gridCol w="1839681">
                  <a:extLst>
                    <a:ext uri="{9D8B030D-6E8A-4147-A177-3AD203B41FA5}">
                      <a16:colId xmlns:a16="http://schemas.microsoft.com/office/drawing/2014/main" val="3331234561"/>
                    </a:ext>
                  </a:extLst>
                </a:gridCol>
                <a:gridCol w="2514682">
                  <a:extLst>
                    <a:ext uri="{9D8B030D-6E8A-4147-A177-3AD203B41FA5}">
                      <a16:colId xmlns:a16="http://schemas.microsoft.com/office/drawing/2014/main" val="1961464847"/>
                    </a:ext>
                  </a:extLst>
                </a:gridCol>
              </a:tblGrid>
              <a:tr h="381434">
                <a:tc>
                  <a:txBody>
                    <a:bodyPr/>
                    <a:lstStyle/>
                    <a:p>
                      <a:pPr algn="l" fontAlgn="ctr">
                        <a:buNone/>
                      </a:pPr>
                      <a:r>
                        <a:rPr lang="en-US" sz="1700" u="sng" kern="1200" dirty="0">
                          <a:ln>
                            <a:noFill/>
                          </a:ln>
                          <a:solidFill>
                            <a:schemeClr val="tx1">
                              <a:lumMod val="75000"/>
                              <a:lumOff val="25000"/>
                            </a:schemeClr>
                          </a:solidFill>
                          <a:latin typeface="+mn-lt"/>
                          <a:ea typeface="+mn-ea"/>
                          <a:cs typeface="+mn-cs"/>
                        </a:rPr>
                        <a:t>Dementia Type</a:t>
                      </a:r>
                    </a:p>
                  </a:txBody>
                  <a:tcPr marL="81856" marR="81856" marT="40928" marB="40928" anchor="ctr">
                    <a:lnL>
                      <a:noFill/>
                    </a:lnL>
                    <a:lnR>
                      <a:noFill/>
                    </a:lnR>
                    <a:lnT>
                      <a:noFill/>
                    </a:lnT>
                    <a:lnB>
                      <a:noFill/>
                    </a:lnB>
                    <a:noFill/>
                  </a:tcPr>
                </a:tc>
                <a:tc>
                  <a:txBody>
                    <a:bodyPr/>
                    <a:lstStyle/>
                    <a:p>
                      <a:pPr algn="l" fontAlgn="ctr">
                        <a:buNone/>
                      </a:pPr>
                      <a:r>
                        <a:rPr lang="en-US" sz="1700" u="sng" kern="1200" dirty="0">
                          <a:ln>
                            <a:noFill/>
                          </a:ln>
                          <a:solidFill>
                            <a:schemeClr val="tx1">
                              <a:lumMod val="75000"/>
                              <a:lumOff val="25000"/>
                            </a:schemeClr>
                          </a:solidFill>
                          <a:latin typeface="+mn-lt"/>
                          <a:ea typeface="+mn-ea"/>
                          <a:cs typeface="+mn-cs"/>
                        </a:rPr>
                        <a:t>Median Survival</a:t>
                      </a:r>
                    </a:p>
                  </a:txBody>
                  <a:tcPr marL="81856" marR="81856" marT="40928" marB="40928" anchor="ctr">
                    <a:lnL>
                      <a:noFill/>
                    </a:lnL>
                    <a:lnR>
                      <a:noFill/>
                    </a:lnR>
                    <a:lnT>
                      <a:noFill/>
                    </a:lnT>
                    <a:lnB>
                      <a:noFill/>
                    </a:lnB>
                    <a:noFill/>
                  </a:tcPr>
                </a:tc>
                <a:tc>
                  <a:txBody>
                    <a:bodyPr/>
                    <a:lstStyle/>
                    <a:p>
                      <a:pPr algn="l" fontAlgn="ctr">
                        <a:buNone/>
                      </a:pPr>
                      <a:r>
                        <a:rPr lang="en-US" sz="1700" u="sng" kern="1200">
                          <a:ln>
                            <a:noFill/>
                          </a:ln>
                          <a:solidFill>
                            <a:schemeClr val="tx1">
                              <a:lumMod val="75000"/>
                              <a:lumOff val="25000"/>
                            </a:schemeClr>
                          </a:solidFill>
                          <a:latin typeface="+mn-lt"/>
                          <a:ea typeface="+mn-ea"/>
                          <a:cs typeface="+mn-cs"/>
                        </a:rPr>
                        <a:t>Key Prognostic Notes</a:t>
                      </a:r>
                    </a:p>
                  </a:txBody>
                  <a:tcPr marL="81856" marR="81856" marT="40928" marB="40928" anchor="ctr">
                    <a:lnL>
                      <a:noFill/>
                    </a:lnL>
                    <a:lnR>
                      <a:noFill/>
                    </a:lnR>
                    <a:lnT>
                      <a:noFill/>
                    </a:lnT>
                    <a:lnB>
                      <a:noFill/>
                    </a:lnB>
                    <a:noFill/>
                  </a:tcPr>
                </a:tc>
                <a:extLst>
                  <a:ext uri="{0D108BD9-81ED-4DB2-BD59-A6C34878D82A}">
                    <a16:rowId xmlns:a16="http://schemas.microsoft.com/office/drawing/2014/main" val="1667523673"/>
                  </a:ext>
                </a:extLst>
              </a:tr>
              <a:tr h="381434">
                <a:tc>
                  <a:txBody>
                    <a:bodyPr/>
                    <a:lstStyle/>
                    <a:p>
                      <a:pPr algn="l" fontAlgn="ctr">
                        <a:buNone/>
                      </a:pPr>
                      <a:r>
                        <a:rPr lang="en-US" sz="1700" kern="1200" dirty="0">
                          <a:ln>
                            <a:noFill/>
                          </a:ln>
                          <a:solidFill>
                            <a:schemeClr val="tx1">
                              <a:lumMod val="75000"/>
                              <a:lumOff val="25000"/>
                            </a:schemeClr>
                          </a:solidFill>
                          <a:latin typeface="+mn-lt"/>
                          <a:ea typeface="+mn-ea"/>
                          <a:cs typeface="+mn-cs"/>
                        </a:rPr>
                        <a:t>Alzheimer’s disease</a:t>
                      </a:r>
                    </a:p>
                  </a:txBody>
                  <a:tcPr marL="81856" marR="81856" marT="40928" marB="40928" anchor="ctr">
                    <a:lnL>
                      <a:noFill/>
                    </a:lnL>
                    <a:lnR>
                      <a:noFill/>
                    </a:lnR>
                    <a:lnT>
                      <a:noFill/>
                    </a:lnT>
                    <a:lnB>
                      <a:noFill/>
                    </a:lnB>
                    <a:noFill/>
                  </a:tcPr>
                </a:tc>
                <a:tc>
                  <a:txBody>
                    <a:bodyPr/>
                    <a:lstStyle/>
                    <a:p>
                      <a:pPr algn="l" fontAlgn="ctr">
                        <a:buNone/>
                      </a:pPr>
                      <a:r>
                        <a:rPr lang="en-US" sz="1700" kern="1200">
                          <a:ln>
                            <a:noFill/>
                          </a:ln>
                          <a:solidFill>
                            <a:schemeClr val="tx1">
                              <a:lumMod val="75000"/>
                              <a:lumOff val="25000"/>
                            </a:schemeClr>
                          </a:solidFill>
                          <a:latin typeface="+mn-lt"/>
                          <a:ea typeface="+mn-ea"/>
                          <a:cs typeface="+mn-cs"/>
                        </a:rPr>
                        <a:t>8–10 yrs</a:t>
                      </a:r>
                    </a:p>
                  </a:txBody>
                  <a:tcPr marL="81856" marR="81856" marT="40928" marB="40928" anchor="ctr">
                    <a:lnL>
                      <a:noFill/>
                    </a:lnL>
                    <a:lnR>
                      <a:noFill/>
                    </a:lnR>
                    <a:lnT>
                      <a:noFill/>
                    </a:lnT>
                    <a:lnB>
                      <a:noFill/>
                    </a:lnB>
                    <a:noFill/>
                  </a:tcPr>
                </a:tc>
                <a:tc>
                  <a:txBody>
                    <a:bodyPr/>
                    <a:lstStyle/>
                    <a:p>
                      <a:pPr algn="l" fontAlgn="ctr">
                        <a:buNone/>
                      </a:pPr>
                      <a:r>
                        <a:rPr lang="en-US" sz="1700" kern="1200" dirty="0">
                          <a:ln>
                            <a:noFill/>
                          </a:ln>
                          <a:solidFill>
                            <a:schemeClr val="tx1">
                              <a:lumMod val="75000"/>
                              <a:lumOff val="25000"/>
                            </a:schemeClr>
                          </a:solidFill>
                          <a:latin typeface="+mn-lt"/>
                          <a:ea typeface="+mn-ea"/>
                          <a:cs typeface="+mn-cs"/>
                        </a:rPr>
                        <a:t>Slower early, long tail</a:t>
                      </a:r>
                    </a:p>
                  </a:txBody>
                  <a:tcPr marL="81856" marR="81856" marT="40928" marB="40928" anchor="ctr">
                    <a:lnL>
                      <a:noFill/>
                    </a:lnL>
                    <a:lnR>
                      <a:noFill/>
                    </a:lnR>
                    <a:lnT>
                      <a:noFill/>
                    </a:lnT>
                    <a:lnB>
                      <a:noFill/>
                    </a:lnB>
                    <a:noFill/>
                  </a:tcPr>
                </a:tc>
                <a:extLst>
                  <a:ext uri="{0D108BD9-81ED-4DB2-BD59-A6C34878D82A}">
                    <a16:rowId xmlns:a16="http://schemas.microsoft.com/office/drawing/2014/main" val="3743689723"/>
                  </a:ext>
                </a:extLst>
              </a:tr>
              <a:tr h="641937">
                <a:tc>
                  <a:txBody>
                    <a:bodyPr/>
                    <a:lstStyle/>
                    <a:p>
                      <a:pPr algn="l" fontAlgn="ctr">
                        <a:buNone/>
                      </a:pPr>
                      <a:r>
                        <a:rPr lang="en-US" sz="1700" kern="1200" dirty="0">
                          <a:ln>
                            <a:noFill/>
                          </a:ln>
                          <a:solidFill>
                            <a:schemeClr val="tx1">
                              <a:lumMod val="75000"/>
                              <a:lumOff val="25000"/>
                            </a:schemeClr>
                          </a:solidFill>
                          <a:latin typeface="+mn-lt"/>
                          <a:ea typeface="+mn-ea"/>
                          <a:cs typeface="+mn-cs"/>
                        </a:rPr>
                        <a:t>Vascular dementia</a:t>
                      </a:r>
                    </a:p>
                  </a:txBody>
                  <a:tcPr marL="81856" marR="81856" marT="40928" marB="40928" anchor="ctr">
                    <a:lnL>
                      <a:noFill/>
                    </a:lnL>
                    <a:lnR>
                      <a:noFill/>
                    </a:lnR>
                    <a:lnT>
                      <a:noFill/>
                    </a:lnT>
                    <a:lnB>
                      <a:noFill/>
                    </a:lnB>
                    <a:noFill/>
                  </a:tcPr>
                </a:tc>
                <a:tc>
                  <a:txBody>
                    <a:bodyPr/>
                    <a:lstStyle/>
                    <a:p>
                      <a:pPr algn="l" fontAlgn="ctr">
                        <a:buNone/>
                      </a:pPr>
                      <a:r>
                        <a:rPr lang="en-US" sz="1700" kern="1200">
                          <a:ln>
                            <a:noFill/>
                          </a:ln>
                          <a:solidFill>
                            <a:schemeClr val="tx1">
                              <a:lumMod val="75000"/>
                              <a:lumOff val="25000"/>
                            </a:schemeClr>
                          </a:solidFill>
                          <a:latin typeface="+mn-lt"/>
                          <a:ea typeface="+mn-ea"/>
                          <a:cs typeface="+mn-cs"/>
                        </a:rPr>
                        <a:t>5–7 yrs</a:t>
                      </a:r>
                    </a:p>
                  </a:txBody>
                  <a:tcPr marL="81856" marR="81856" marT="40928" marB="40928" anchor="ctr">
                    <a:lnL>
                      <a:noFill/>
                    </a:lnL>
                    <a:lnR>
                      <a:noFill/>
                    </a:lnR>
                    <a:lnT>
                      <a:noFill/>
                    </a:lnT>
                    <a:lnB>
                      <a:noFill/>
                    </a:lnB>
                    <a:noFill/>
                  </a:tcPr>
                </a:tc>
                <a:tc>
                  <a:txBody>
                    <a:bodyPr/>
                    <a:lstStyle/>
                    <a:p>
                      <a:pPr algn="l" fontAlgn="ctr">
                        <a:buNone/>
                      </a:pPr>
                      <a:r>
                        <a:rPr lang="en-US" sz="1700" kern="1200" dirty="0">
                          <a:ln>
                            <a:noFill/>
                          </a:ln>
                          <a:solidFill>
                            <a:schemeClr val="tx1">
                              <a:lumMod val="75000"/>
                              <a:lumOff val="25000"/>
                            </a:schemeClr>
                          </a:solidFill>
                          <a:latin typeface="+mn-lt"/>
                          <a:ea typeface="+mn-ea"/>
                          <a:cs typeface="+mn-cs"/>
                        </a:rPr>
                        <a:t>Stepwise decline, ↑ CV death</a:t>
                      </a:r>
                    </a:p>
                  </a:txBody>
                  <a:tcPr marL="81856" marR="81856" marT="40928" marB="40928" anchor="ctr">
                    <a:lnL>
                      <a:noFill/>
                    </a:lnL>
                    <a:lnR>
                      <a:noFill/>
                    </a:lnR>
                    <a:lnT>
                      <a:noFill/>
                    </a:lnT>
                    <a:lnB>
                      <a:noFill/>
                    </a:lnB>
                    <a:noFill/>
                  </a:tcPr>
                </a:tc>
                <a:extLst>
                  <a:ext uri="{0D108BD9-81ED-4DB2-BD59-A6C34878D82A}">
                    <a16:rowId xmlns:a16="http://schemas.microsoft.com/office/drawing/2014/main" val="1836108056"/>
                  </a:ext>
                </a:extLst>
              </a:tr>
              <a:tr h="641937">
                <a:tc>
                  <a:txBody>
                    <a:bodyPr/>
                    <a:lstStyle/>
                    <a:p>
                      <a:pPr algn="l" fontAlgn="ctr">
                        <a:buNone/>
                      </a:pPr>
                      <a:r>
                        <a:rPr lang="en-US" sz="1700" kern="1200">
                          <a:ln>
                            <a:noFill/>
                          </a:ln>
                          <a:solidFill>
                            <a:schemeClr val="tx1">
                              <a:lumMod val="75000"/>
                              <a:lumOff val="25000"/>
                            </a:schemeClr>
                          </a:solidFill>
                          <a:latin typeface="+mn-lt"/>
                          <a:ea typeface="+mn-ea"/>
                          <a:cs typeface="+mn-cs"/>
                        </a:rPr>
                        <a:t>Lewy body dementia</a:t>
                      </a:r>
                    </a:p>
                  </a:txBody>
                  <a:tcPr marL="81856" marR="81856" marT="40928" marB="40928" anchor="ctr">
                    <a:lnL>
                      <a:noFill/>
                    </a:lnL>
                    <a:lnR>
                      <a:noFill/>
                    </a:lnR>
                    <a:lnT>
                      <a:noFill/>
                    </a:lnT>
                    <a:lnB>
                      <a:noFill/>
                    </a:lnB>
                    <a:noFill/>
                  </a:tcPr>
                </a:tc>
                <a:tc>
                  <a:txBody>
                    <a:bodyPr/>
                    <a:lstStyle/>
                    <a:p>
                      <a:pPr algn="l" fontAlgn="ctr">
                        <a:buNone/>
                      </a:pPr>
                      <a:r>
                        <a:rPr lang="en-US" sz="1700" kern="1200">
                          <a:ln>
                            <a:noFill/>
                          </a:ln>
                          <a:solidFill>
                            <a:schemeClr val="tx1">
                              <a:lumMod val="75000"/>
                              <a:lumOff val="25000"/>
                            </a:schemeClr>
                          </a:solidFill>
                          <a:latin typeface="+mn-lt"/>
                          <a:ea typeface="+mn-ea"/>
                          <a:cs typeface="+mn-cs"/>
                        </a:rPr>
                        <a:t>5–7 yrs</a:t>
                      </a:r>
                    </a:p>
                  </a:txBody>
                  <a:tcPr marL="81856" marR="81856" marT="40928" marB="40928" anchor="ctr">
                    <a:lnL>
                      <a:noFill/>
                    </a:lnL>
                    <a:lnR>
                      <a:noFill/>
                    </a:lnR>
                    <a:lnT>
                      <a:noFill/>
                    </a:lnT>
                    <a:lnB>
                      <a:noFill/>
                    </a:lnB>
                    <a:noFill/>
                  </a:tcPr>
                </a:tc>
                <a:tc>
                  <a:txBody>
                    <a:bodyPr/>
                    <a:lstStyle/>
                    <a:p>
                      <a:pPr algn="l" fontAlgn="ctr">
                        <a:buNone/>
                      </a:pPr>
                      <a:r>
                        <a:rPr lang="en-US" sz="1700" kern="1200">
                          <a:ln>
                            <a:noFill/>
                          </a:ln>
                          <a:solidFill>
                            <a:schemeClr val="tx1">
                              <a:lumMod val="75000"/>
                              <a:lumOff val="25000"/>
                            </a:schemeClr>
                          </a:solidFill>
                          <a:latin typeface="+mn-lt"/>
                          <a:ea typeface="+mn-ea"/>
                          <a:cs typeface="+mn-cs"/>
                        </a:rPr>
                        <a:t>Early hallucinations, falls</a:t>
                      </a:r>
                    </a:p>
                  </a:txBody>
                  <a:tcPr marL="81856" marR="81856" marT="40928" marB="40928" anchor="ctr">
                    <a:lnL>
                      <a:noFill/>
                    </a:lnL>
                    <a:lnR>
                      <a:noFill/>
                    </a:lnR>
                    <a:lnT>
                      <a:noFill/>
                    </a:lnT>
                    <a:lnB>
                      <a:noFill/>
                    </a:lnB>
                    <a:noFill/>
                  </a:tcPr>
                </a:tc>
                <a:extLst>
                  <a:ext uri="{0D108BD9-81ED-4DB2-BD59-A6C34878D82A}">
                    <a16:rowId xmlns:a16="http://schemas.microsoft.com/office/drawing/2014/main" val="3560010855"/>
                  </a:ext>
                </a:extLst>
              </a:tr>
              <a:tr h="641937">
                <a:tc>
                  <a:txBody>
                    <a:bodyPr/>
                    <a:lstStyle/>
                    <a:p>
                      <a:pPr algn="l" fontAlgn="ctr">
                        <a:buNone/>
                      </a:pPr>
                      <a:r>
                        <a:rPr lang="en-US" sz="1700" kern="1200" dirty="0">
                          <a:ln>
                            <a:noFill/>
                          </a:ln>
                          <a:solidFill>
                            <a:schemeClr val="tx1">
                              <a:lumMod val="75000"/>
                              <a:lumOff val="25000"/>
                            </a:schemeClr>
                          </a:solidFill>
                          <a:latin typeface="+mn-lt"/>
                          <a:ea typeface="+mn-ea"/>
                          <a:cs typeface="+mn-cs"/>
                        </a:rPr>
                        <a:t>Parkinson’s disease dementia</a:t>
                      </a:r>
                    </a:p>
                  </a:txBody>
                  <a:tcPr marL="81856" marR="81856" marT="40928" marB="40928" anchor="ctr">
                    <a:lnL>
                      <a:noFill/>
                    </a:lnL>
                    <a:lnR>
                      <a:noFill/>
                    </a:lnR>
                    <a:lnT>
                      <a:noFill/>
                    </a:lnT>
                    <a:lnB>
                      <a:noFill/>
                    </a:lnB>
                    <a:noFill/>
                  </a:tcPr>
                </a:tc>
                <a:tc>
                  <a:txBody>
                    <a:bodyPr/>
                    <a:lstStyle/>
                    <a:p>
                      <a:pPr algn="l" fontAlgn="ctr">
                        <a:buNone/>
                      </a:pPr>
                      <a:r>
                        <a:rPr lang="en-US" sz="1700" kern="1200">
                          <a:ln>
                            <a:noFill/>
                          </a:ln>
                          <a:solidFill>
                            <a:schemeClr val="tx1">
                              <a:lumMod val="75000"/>
                              <a:lumOff val="25000"/>
                            </a:schemeClr>
                          </a:solidFill>
                          <a:latin typeface="+mn-lt"/>
                          <a:ea typeface="+mn-ea"/>
                          <a:cs typeface="+mn-cs"/>
                        </a:rPr>
                        <a:t>4–6 yrs</a:t>
                      </a:r>
                    </a:p>
                  </a:txBody>
                  <a:tcPr marL="81856" marR="81856" marT="40928" marB="40928" anchor="ctr">
                    <a:lnL>
                      <a:noFill/>
                    </a:lnL>
                    <a:lnR>
                      <a:noFill/>
                    </a:lnR>
                    <a:lnT>
                      <a:noFill/>
                    </a:lnT>
                    <a:lnB>
                      <a:noFill/>
                    </a:lnB>
                    <a:noFill/>
                  </a:tcPr>
                </a:tc>
                <a:tc>
                  <a:txBody>
                    <a:bodyPr/>
                    <a:lstStyle/>
                    <a:p>
                      <a:pPr algn="l" fontAlgn="ctr">
                        <a:buNone/>
                      </a:pPr>
                      <a:r>
                        <a:rPr lang="en-US" sz="1700" kern="1200">
                          <a:ln>
                            <a:noFill/>
                          </a:ln>
                          <a:solidFill>
                            <a:schemeClr val="tx1">
                              <a:lumMod val="75000"/>
                              <a:lumOff val="25000"/>
                            </a:schemeClr>
                          </a:solidFill>
                          <a:latin typeface="+mn-lt"/>
                          <a:ea typeface="+mn-ea"/>
                          <a:cs typeface="+mn-cs"/>
                        </a:rPr>
                        <a:t>Post-motor onset</a:t>
                      </a:r>
                    </a:p>
                  </a:txBody>
                  <a:tcPr marL="81856" marR="81856" marT="40928" marB="40928" anchor="ctr">
                    <a:lnL>
                      <a:noFill/>
                    </a:lnL>
                    <a:lnR>
                      <a:noFill/>
                    </a:lnR>
                    <a:lnT>
                      <a:noFill/>
                    </a:lnT>
                    <a:lnB>
                      <a:noFill/>
                    </a:lnB>
                    <a:noFill/>
                  </a:tcPr>
                </a:tc>
                <a:extLst>
                  <a:ext uri="{0D108BD9-81ED-4DB2-BD59-A6C34878D82A}">
                    <a16:rowId xmlns:a16="http://schemas.microsoft.com/office/drawing/2014/main" val="2578879397"/>
                  </a:ext>
                </a:extLst>
              </a:tr>
              <a:tr h="641937">
                <a:tc>
                  <a:txBody>
                    <a:bodyPr/>
                    <a:lstStyle/>
                    <a:p>
                      <a:pPr algn="l" fontAlgn="ctr">
                        <a:buNone/>
                      </a:pPr>
                      <a:r>
                        <a:rPr lang="en-US" sz="1700" kern="1200">
                          <a:ln>
                            <a:noFill/>
                          </a:ln>
                          <a:solidFill>
                            <a:schemeClr val="tx1">
                              <a:lumMod val="75000"/>
                              <a:lumOff val="25000"/>
                            </a:schemeClr>
                          </a:solidFill>
                          <a:latin typeface="+mn-lt"/>
                          <a:ea typeface="+mn-ea"/>
                          <a:cs typeface="+mn-cs"/>
                        </a:rPr>
                        <a:t>Frontotemporal dementia (FTD)</a:t>
                      </a:r>
                    </a:p>
                  </a:txBody>
                  <a:tcPr marL="81856" marR="81856" marT="40928" marB="40928" anchor="ctr">
                    <a:lnL>
                      <a:noFill/>
                    </a:lnL>
                    <a:lnR>
                      <a:noFill/>
                    </a:lnR>
                    <a:lnT>
                      <a:noFill/>
                    </a:lnT>
                    <a:lnB>
                      <a:noFill/>
                    </a:lnB>
                    <a:noFill/>
                  </a:tcPr>
                </a:tc>
                <a:tc>
                  <a:txBody>
                    <a:bodyPr/>
                    <a:lstStyle/>
                    <a:p>
                      <a:pPr algn="l" fontAlgn="ctr">
                        <a:buNone/>
                      </a:pPr>
                      <a:r>
                        <a:rPr lang="en-US" sz="1700" kern="1200" dirty="0">
                          <a:ln>
                            <a:noFill/>
                          </a:ln>
                          <a:solidFill>
                            <a:schemeClr val="tx1">
                              <a:lumMod val="75000"/>
                              <a:lumOff val="25000"/>
                            </a:schemeClr>
                          </a:solidFill>
                          <a:latin typeface="+mn-lt"/>
                          <a:ea typeface="+mn-ea"/>
                          <a:cs typeface="+mn-cs"/>
                        </a:rPr>
                        <a:t>6–8 yrs</a:t>
                      </a:r>
                    </a:p>
                  </a:txBody>
                  <a:tcPr marL="81856" marR="81856" marT="40928" marB="40928" anchor="ctr">
                    <a:lnL>
                      <a:noFill/>
                    </a:lnL>
                    <a:lnR>
                      <a:noFill/>
                    </a:lnR>
                    <a:lnT>
                      <a:noFill/>
                    </a:lnT>
                    <a:lnB>
                      <a:noFill/>
                    </a:lnB>
                    <a:noFill/>
                  </a:tcPr>
                </a:tc>
                <a:tc>
                  <a:txBody>
                    <a:bodyPr/>
                    <a:lstStyle/>
                    <a:p>
                      <a:pPr algn="l" fontAlgn="ctr">
                        <a:buNone/>
                      </a:pPr>
                      <a:r>
                        <a:rPr lang="en-US" sz="1700" kern="1200">
                          <a:ln>
                            <a:noFill/>
                          </a:ln>
                          <a:solidFill>
                            <a:schemeClr val="tx1">
                              <a:lumMod val="75000"/>
                              <a:lumOff val="25000"/>
                            </a:schemeClr>
                          </a:solidFill>
                          <a:latin typeface="+mn-lt"/>
                          <a:ea typeface="+mn-ea"/>
                          <a:cs typeface="+mn-cs"/>
                        </a:rPr>
                        <a:t>Younger onset, rapid behavior change</a:t>
                      </a:r>
                    </a:p>
                  </a:txBody>
                  <a:tcPr marL="81856" marR="81856" marT="40928" marB="40928" anchor="ctr">
                    <a:lnL>
                      <a:noFill/>
                    </a:lnL>
                    <a:lnR>
                      <a:noFill/>
                    </a:lnR>
                    <a:lnT>
                      <a:noFill/>
                    </a:lnT>
                    <a:lnB>
                      <a:noFill/>
                    </a:lnB>
                    <a:noFill/>
                  </a:tcPr>
                </a:tc>
                <a:extLst>
                  <a:ext uri="{0D108BD9-81ED-4DB2-BD59-A6C34878D82A}">
                    <a16:rowId xmlns:a16="http://schemas.microsoft.com/office/drawing/2014/main" val="3120062627"/>
                  </a:ext>
                </a:extLst>
              </a:tr>
              <a:tr h="0">
                <a:tc>
                  <a:txBody>
                    <a:bodyPr/>
                    <a:lstStyle/>
                    <a:p>
                      <a:pPr algn="l" fontAlgn="ctr">
                        <a:buNone/>
                      </a:pPr>
                      <a:r>
                        <a:rPr lang="en-US" sz="1700" kern="1200" dirty="0">
                          <a:ln>
                            <a:noFill/>
                          </a:ln>
                          <a:solidFill>
                            <a:schemeClr val="tx1">
                              <a:lumMod val="75000"/>
                              <a:lumOff val="25000"/>
                            </a:schemeClr>
                          </a:solidFill>
                          <a:latin typeface="+mn-lt"/>
                          <a:ea typeface="+mn-ea"/>
                          <a:cs typeface="+mn-cs"/>
                        </a:rPr>
                        <a:t>Mixed dementia</a:t>
                      </a:r>
                    </a:p>
                  </a:txBody>
                  <a:tcPr marL="81856" marR="81856" marT="40928" marB="40928" anchor="ctr">
                    <a:lnL>
                      <a:noFill/>
                    </a:lnL>
                    <a:lnR>
                      <a:noFill/>
                    </a:lnR>
                    <a:lnT>
                      <a:noFill/>
                    </a:lnT>
                    <a:lnB>
                      <a:noFill/>
                    </a:lnB>
                    <a:noFill/>
                  </a:tcPr>
                </a:tc>
                <a:tc>
                  <a:txBody>
                    <a:bodyPr/>
                    <a:lstStyle/>
                    <a:p>
                      <a:pPr algn="l" fontAlgn="ctr">
                        <a:buNone/>
                      </a:pPr>
                      <a:r>
                        <a:rPr lang="en-US" sz="1700" kern="1200">
                          <a:ln>
                            <a:noFill/>
                          </a:ln>
                          <a:solidFill>
                            <a:schemeClr val="tx1">
                              <a:lumMod val="75000"/>
                              <a:lumOff val="25000"/>
                            </a:schemeClr>
                          </a:solidFill>
                          <a:latin typeface="+mn-lt"/>
                          <a:ea typeface="+mn-ea"/>
                          <a:cs typeface="+mn-cs"/>
                        </a:rPr>
                        <a:t>5–8 yrs</a:t>
                      </a:r>
                    </a:p>
                  </a:txBody>
                  <a:tcPr marL="81856" marR="81856" marT="40928" marB="40928" anchor="ctr">
                    <a:lnL>
                      <a:noFill/>
                    </a:lnL>
                    <a:lnR>
                      <a:noFill/>
                    </a:lnR>
                    <a:lnT>
                      <a:noFill/>
                    </a:lnT>
                    <a:lnB>
                      <a:noFill/>
                    </a:lnB>
                    <a:noFill/>
                  </a:tcPr>
                </a:tc>
                <a:tc>
                  <a:txBody>
                    <a:bodyPr/>
                    <a:lstStyle/>
                    <a:p>
                      <a:pPr algn="l" fontAlgn="ctr">
                        <a:buNone/>
                      </a:pPr>
                      <a:r>
                        <a:rPr lang="en-US" sz="1700" kern="1200">
                          <a:ln>
                            <a:noFill/>
                          </a:ln>
                          <a:solidFill>
                            <a:schemeClr val="tx1">
                              <a:lumMod val="75000"/>
                              <a:lumOff val="25000"/>
                            </a:schemeClr>
                          </a:solidFill>
                          <a:latin typeface="+mn-lt"/>
                          <a:ea typeface="+mn-ea"/>
                          <a:cs typeface="+mn-cs"/>
                        </a:rPr>
                        <a:t>Very common clinically</a:t>
                      </a:r>
                    </a:p>
                  </a:txBody>
                  <a:tcPr marL="81856" marR="81856" marT="40928" marB="40928" anchor="ctr">
                    <a:lnL>
                      <a:noFill/>
                    </a:lnL>
                    <a:lnR>
                      <a:noFill/>
                    </a:lnR>
                    <a:lnT>
                      <a:noFill/>
                    </a:lnT>
                    <a:lnB>
                      <a:noFill/>
                    </a:lnB>
                    <a:noFill/>
                  </a:tcPr>
                </a:tc>
                <a:extLst>
                  <a:ext uri="{0D108BD9-81ED-4DB2-BD59-A6C34878D82A}">
                    <a16:rowId xmlns:a16="http://schemas.microsoft.com/office/drawing/2014/main" val="1756341983"/>
                  </a:ext>
                </a:extLst>
              </a:tr>
              <a:tr h="381434">
                <a:tc>
                  <a:txBody>
                    <a:bodyPr/>
                    <a:lstStyle/>
                    <a:p>
                      <a:pPr algn="l" fontAlgn="ctr">
                        <a:buNone/>
                      </a:pPr>
                      <a:r>
                        <a:rPr lang="en-US" sz="1700" kern="1200" dirty="0">
                          <a:ln>
                            <a:noFill/>
                          </a:ln>
                          <a:solidFill>
                            <a:schemeClr val="tx1">
                              <a:lumMod val="75000"/>
                              <a:lumOff val="25000"/>
                            </a:schemeClr>
                          </a:solidFill>
                          <a:latin typeface="+mn-lt"/>
                          <a:ea typeface="+mn-ea"/>
                          <a:cs typeface="+mn-cs"/>
                        </a:rPr>
                        <a:t>Prion disease (CJD)</a:t>
                      </a:r>
                    </a:p>
                  </a:txBody>
                  <a:tcPr marL="81856" marR="81856" marT="40928" marB="40928" anchor="ctr">
                    <a:lnL>
                      <a:noFill/>
                    </a:lnL>
                    <a:lnR>
                      <a:noFill/>
                    </a:lnR>
                    <a:lnT>
                      <a:noFill/>
                    </a:lnT>
                    <a:lnB>
                      <a:noFill/>
                    </a:lnB>
                    <a:noFill/>
                  </a:tcPr>
                </a:tc>
                <a:tc>
                  <a:txBody>
                    <a:bodyPr/>
                    <a:lstStyle/>
                    <a:p>
                      <a:pPr algn="l" fontAlgn="ctr">
                        <a:buNone/>
                      </a:pPr>
                      <a:r>
                        <a:rPr lang="en-US" sz="1700" kern="1200" dirty="0">
                          <a:ln>
                            <a:noFill/>
                          </a:ln>
                          <a:solidFill>
                            <a:schemeClr val="tx1">
                              <a:lumMod val="75000"/>
                              <a:lumOff val="25000"/>
                            </a:schemeClr>
                          </a:solidFill>
                          <a:latin typeface="+mn-lt"/>
                          <a:ea typeface="+mn-ea"/>
                          <a:cs typeface="+mn-cs"/>
                        </a:rPr>
                        <a:t>Months</a:t>
                      </a:r>
                    </a:p>
                  </a:txBody>
                  <a:tcPr marL="81856" marR="81856" marT="40928" marB="40928" anchor="ctr">
                    <a:lnL>
                      <a:noFill/>
                    </a:lnL>
                    <a:lnR>
                      <a:noFill/>
                    </a:lnR>
                    <a:lnT>
                      <a:noFill/>
                    </a:lnT>
                    <a:lnB>
                      <a:noFill/>
                    </a:lnB>
                    <a:noFill/>
                  </a:tcPr>
                </a:tc>
                <a:tc>
                  <a:txBody>
                    <a:bodyPr/>
                    <a:lstStyle/>
                    <a:p>
                      <a:pPr algn="l" fontAlgn="ctr">
                        <a:buNone/>
                      </a:pPr>
                      <a:r>
                        <a:rPr lang="en-US" sz="1700" kern="1200" dirty="0">
                          <a:ln>
                            <a:noFill/>
                          </a:ln>
                          <a:solidFill>
                            <a:schemeClr val="tx1">
                              <a:lumMod val="75000"/>
                              <a:lumOff val="25000"/>
                            </a:schemeClr>
                          </a:solidFill>
                          <a:latin typeface="+mn-lt"/>
                          <a:ea typeface="+mn-ea"/>
                          <a:cs typeface="+mn-cs"/>
                        </a:rPr>
                        <a:t>Rapid, fatal</a:t>
                      </a:r>
                    </a:p>
                  </a:txBody>
                  <a:tcPr marL="81856" marR="81856" marT="40928" marB="40928" anchor="ctr">
                    <a:lnL>
                      <a:noFill/>
                    </a:lnL>
                    <a:lnR>
                      <a:noFill/>
                    </a:lnR>
                    <a:lnT>
                      <a:noFill/>
                    </a:lnT>
                    <a:lnB>
                      <a:noFill/>
                    </a:lnB>
                    <a:noFill/>
                  </a:tcPr>
                </a:tc>
                <a:extLst>
                  <a:ext uri="{0D108BD9-81ED-4DB2-BD59-A6C34878D82A}">
                    <a16:rowId xmlns:a16="http://schemas.microsoft.com/office/drawing/2014/main" val="3722073641"/>
                  </a:ext>
                </a:extLst>
              </a:tr>
            </a:tbl>
          </a:graphicData>
        </a:graphic>
      </p:graphicFrame>
      <p:pic>
        <p:nvPicPr>
          <p:cNvPr id="7" name="Picture 6" descr="Dandelion on a green background">
            <a:extLst>
              <a:ext uri="{FF2B5EF4-FFF2-40B4-BE49-F238E27FC236}">
                <a16:creationId xmlns:a16="http://schemas.microsoft.com/office/drawing/2014/main" id="{0E1C84A8-262C-183E-7865-4409EED2A364}"/>
              </a:ext>
            </a:extLst>
          </p:cNvPr>
          <p:cNvPicPr>
            <a:picLocks noChangeAspect="1"/>
          </p:cNvPicPr>
          <p:nvPr/>
        </p:nvPicPr>
        <p:blipFill>
          <a:blip r:embed="rId3"/>
          <a:stretch>
            <a:fillRect/>
          </a:stretch>
        </p:blipFill>
        <p:spPr>
          <a:xfrm>
            <a:off x="5970834" y="143220"/>
            <a:ext cx="2907826" cy="1685580"/>
          </a:xfrm>
          <a:prstGeom prst="rect">
            <a:avLst/>
          </a:prstGeom>
        </p:spPr>
      </p:pic>
    </p:spTree>
    <p:extLst>
      <p:ext uri="{BB962C8B-B14F-4D97-AF65-F5344CB8AC3E}">
        <p14:creationId xmlns:p14="http://schemas.microsoft.com/office/powerpoint/2010/main" val="3878388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dirty="0"/>
              <a:t>Prolonging Life vs Prolonging Suffering</a:t>
            </a:r>
          </a:p>
        </p:txBody>
      </p:sp>
      <p:sp>
        <p:nvSpPr>
          <p:cNvPr id="3" name="Content Placeholder 2"/>
          <p:cNvSpPr>
            <a:spLocks noGrp="1"/>
          </p:cNvSpPr>
          <p:nvPr>
            <p:ph idx="1"/>
          </p:nvPr>
        </p:nvSpPr>
        <p:spPr/>
        <p:txBody>
          <a:bodyPr/>
          <a:lstStyle/>
          <a:p>
            <a:r>
              <a:rPr dirty="0"/>
              <a:t>Aligning treatment with values</a:t>
            </a:r>
            <a:r>
              <a:rPr lang="en-US" dirty="0"/>
              <a:t> and goals</a:t>
            </a:r>
            <a:endParaRPr dirty="0"/>
          </a:p>
          <a:p>
            <a:r>
              <a:rPr dirty="0"/>
              <a:t>When less intervention may improve quality</a:t>
            </a:r>
          </a:p>
          <a:p>
            <a:r>
              <a:rPr dirty="0"/>
              <a:t>Shared decision-making across disciplines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152550" y="609600"/>
            <a:ext cx="2802951" cy="1320800"/>
          </a:xfrm>
        </p:spPr>
        <p:txBody>
          <a:bodyPr>
            <a:normAutofit/>
          </a:bodyPr>
          <a:lstStyle/>
          <a:p>
            <a:pPr>
              <a:lnSpc>
                <a:spcPct val="90000"/>
              </a:lnSpc>
            </a:pPr>
            <a:r>
              <a:rPr lang="en-US" sz="2800"/>
              <a:t>Palliative Care: Support at Any Stage</a:t>
            </a:r>
          </a:p>
        </p:txBody>
      </p:sp>
      <p:sp>
        <p:nvSpPr>
          <p:cNvPr id="3" name="Content Placeholder 2"/>
          <p:cNvSpPr>
            <a:spLocks noGrp="1"/>
          </p:cNvSpPr>
          <p:nvPr>
            <p:ph idx="1"/>
          </p:nvPr>
        </p:nvSpPr>
        <p:spPr>
          <a:xfrm>
            <a:off x="3907172" y="2160589"/>
            <a:ext cx="3048329" cy="3880773"/>
          </a:xfrm>
        </p:spPr>
        <p:txBody>
          <a:bodyPr>
            <a:normAutofit/>
          </a:bodyPr>
          <a:lstStyle/>
          <a:p>
            <a:pPr>
              <a:lnSpc>
                <a:spcPct val="90000"/>
              </a:lnSpc>
            </a:pPr>
            <a:r>
              <a:rPr dirty="0"/>
              <a:t>Symptom management and </a:t>
            </a:r>
            <a:r>
              <a:rPr lang="en-US" dirty="0"/>
              <a:t>decision-making</a:t>
            </a:r>
            <a:r>
              <a:rPr dirty="0"/>
              <a:t> support</a:t>
            </a:r>
            <a:r>
              <a:rPr lang="en-US" dirty="0"/>
              <a:t> through exploring goals of care</a:t>
            </a:r>
            <a:endParaRPr lang="en-US"/>
          </a:p>
          <a:p>
            <a:pPr>
              <a:lnSpc>
                <a:spcPct val="90000"/>
              </a:lnSpc>
            </a:pPr>
            <a:r>
              <a:rPr dirty="0"/>
              <a:t>Work</a:t>
            </a:r>
            <a:r>
              <a:rPr lang="en-US" dirty="0"/>
              <a:t>ing</a:t>
            </a:r>
            <a:r>
              <a:rPr dirty="0"/>
              <a:t> alongside curative treatment</a:t>
            </a:r>
            <a:endParaRPr lang="en-US"/>
          </a:p>
          <a:p>
            <a:pPr>
              <a:lnSpc>
                <a:spcPct val="90000"/>
              </a:lnSpc>
            </a:pPr>
            <a:r>
              <a:rPr dirty="0"/>
              <a:t>Benefits for patients and families</a:t>
            </a:r>
            <a:endParaRPr lang="en-US"/>
          </a:p>
          <a:p>
            <a:pPr lvl="1">
              <a:lnSpc>
                <a:spcPct val="90000"/>
              </a:lnSpc>
            </a:pPr>
            <a:r>
              <a:rPr lang="en-US" dirty="0"/>
              <a:t>Family disagreement and conflict: Keeping care centered on patient’s values in the current medical reality</a:t>
            </a:r>
            <a:endParaRPr lang="en-US"/>
          </a:p>
        </p:txBody>
      </p:sp>
      <p:pic>
        <p:nvPicPr>
          <p:cNvPr id="5" name="Picture 4" descr="People holding hands">
            <a:extLst>
              <a:ext uri="{FF2B5EF4-FFF2-40B4-BE49-F238E27FC236}">
                <a16:creationId xmlns:a16="http://schemas.microsoft.com/office/drawing/2014/main" id="{E5D10D92-81CA-8224-B295-89EE0928E1DE}"/>
              </a:ext>
            </a:extLst>
          </p:cNvPr>
          <p:cNvPicPr>
            <a:picLocks noChangeAspect="1"/>
          </p:cNvPicPr>
          <p:nvPr/>
        </p:nvPicPr>
        <p:blipFill>
          <a:blip r:embed="rId2"/>
          <a:srcRect l="35560" r="25057" b="-2"/>
          <a:stretch>
            <a:fillRect/>
          </a:stretch>
        </p:blipFill>
        <p:spPr>
          <a:xfrm>
            <a:off x="20" y="-1"/>
            <a:ext cx="4046200" cy="6858001"/>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p:spPr>
      </p:pic>
      <p:sp>
        <p:nvSpPr>
          <p:cNvPr id="10" name="Isosceles Triangle 9">
            <a:extLst>
              <a:ext uri="{FF2B5EF4-FFF2-40B4-BE49-F238E27FC236}">
                <a16:creationId xmlns:a16="http://schemas.microsoft.com/office/drawing/2014/main" id="{3BCB5F6A-9EB0-40B0-9D13-3023E9A205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631947" cy="5666154"/>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Driving: Safety, Independence, and Risk</a:t>
            </a:r>
          </a:p>
        </p:txBody>
      </p:sp>
      <p:sp>
        <p:nvSpPr>
          <p:cNvPr id="3" name="Content Placeholder 2"/>
          <p:cNvSpPr>
            <a:spLocks noGrp="1"/>
          </p:cNvSpPr>
          <p:nvPr>
            <p:ph idx="1"/>
          </p:nvPr>
        </p:nvSpPr>
        <p:spPr/>
        <p:txBody>
          <a:bodyPr/>
          <a:lstStyle/>
          <a:p>
            <a:r>
              <a:rPr lang="en-US" dirty="0"/>
              <a:t>D</a:t>
            </a:r>
            <a:r>
              <a:rPr dirty="0"/>
              <a:t>riving risk is assessed medically and functionally</a:t>
            </a:r>
            <a:endParaRPr lang="en-US" dirty="0"/>
          </a:p>
          <a:p>
            <a:pPr lvl="1"/>
            <a:r>
              <a:rPr lang="en-US" dirty="0"/>
              <a:t>Visual and medical components that cause can result in physical and/or cognitive deficits</a:t>
            </a:r>
          </a:p>
          <a:p>
            <a:r>
              <a:rPr lang="en-US" dirty="0"/>
              <a:t>Role of clinicians, family, and the state: we all have a responsibility for safety</a:t>
            </a:r>
          </a:p>
          <a:p>
            <a:pPr lvl="1"/>
            <a:r>
              <a:rPr lang="en-US" dirty="0"/>
              <a:t>Idaho: Family Request for Re-Evaluation of Driving Privileges: Form ITD 5539. </a:t>
            </a:r>
            <a:r>
              <a:rPr lang="en-US" dirty="0">
                <a:hlinkClick r:id="rId3" action="ppaction://hlinksldjump"/>
              </a:rPr>
              <a:t>dmv.Idaho.gov </a:t>
            </a:r>
            <a:endParaRPr dirty="0"/>
          </a:p>
          <a:p>
            <a:r>
              <a:rPr dirty="0"/>
              <a:t>Planning alternatives before keys </a:t>
            </a:r>
            <a:r>
              <a:rPr lang="en-US" dirty="0"/>
              <a:t>and cars have to be taken</a:t>
            </a:r>
          </a:p>
          <a:p>
            <a:pPr lvl="1"/>
            <a:r>
              <a:rPr lang="en-US" dirty="0">
                <a:hlinkClick r:id="rId3" action="ppaction://hlinksldjump"/>
              </a:rPr>
              <a:t>NegotiAge.com </a:t>
            </a:r>
            <a:r>
              <a:rPr lang="en-US" dirty="0"/>
              <a:t>, conflict resolution/negotiation exploring interests, rights, power dynamics.</a:t>
            </a:r>
          </a:p>
          <a:p>
            <a:pPr marL="457200" lvl="1" indent="0">
              <a:buNone/>
            </a:pPr>
            <a:endParaRPr dirty="0"/>
          </a:p>
        </p:txBody>
      </p:sp>
      <p:pic>
        <p:nvPicPr>
          <p:cNvPr id="5" name="Picture 4">
            <a:extLst>
              <a:ext uri="{FF2B5EF4-FFF2-40B4-BE49-F238E27FC236}">
                <a16:creationId xmlns:a16="http://schemas.microsoft.com/office/drawing/2014/main" id="{C88164A8-A409-45E5-8130-B8FB5BB3DA9F}"/>
              </a:ext>
            </a:extLst>
          </p:cNvPr>
          <p:cNvPicPr>
            <a:picLocks noChangeAspect="1"/>
          </p:cNvPicPr>
          <p:nvPr/>
        </p:nvPicPr>
        <p:blipFill>
          <a:blip r:embed="rId4"/>
          <a:stretch>
            <a:fillRect/>
          </a:stretch>
        </p:blipFill>
        <p:spPr>
          <a:xfrm>
            <a:off x="4984976" y="5610225"/>
            <a:ext cx="3035308" cy="108261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500"/>
                                        <p:tgtEl>
                                          <p:spTgt spid="3">
                                            <p:txEl>
                                              <p:pRg st="4" end="4"/>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fade">
                                      <p:cBhvr>
                                        <p:cTn id="26" dur="500"/>
                                        <p:tgtEl>
                                          <p:spTgt spid="3">
                                            <p:txEl>
                                              <p:pRg st="5" end="5"/>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fade">
                                      <p:cBhvr>
                                        <p:cTn id="2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Wooden house in rustic landscape">
            <a:extLst>
              <a:ext uri="{FF2B5EF4-FFF2-40B4-BE49-F238E27FC236}">
                <a16:creationId xmlns:a16="http://schemas.microsoft.com/office/drawing/2014/main" id="{4BCC6ADE-E639-2BF3-4CFE-DBB770D67D58}"/>
              </a:ext>
            </a:extLst>
          </p:cNvPr>
          <p:cNvPicPr>
            <a:picLocks noChangeAspect="1"/>
          </p:cNvPicPr>
          <p:nvPr/>
        </p:nvPicPr>
        <p:blipFill>
          <a:blip r:embed="rId2"/>
          <a:srcRect l="30648" r="11738"/>
          <a:stretch>
            <a:fillRect/>
          </a:stretch>
        </p:blipFill>
        <p:spPr>
          <a:xfrm>
            <a:off x="3202390" y="-1"/>
            <a:ext cx="5941610"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p:spPr>
      </p:pic>
      <p:sp>
        <p:nvSpPr>
          <p:cNvPr id="2" name="Title 1"/>
          <p:cNvSpPr>
            <a:spLocks noGrp="1"/>
          </p:cNvSpPr>
          <p:nvPr>
            <p:ph type="title"/>
          </p:nvPr>
        </p:nvSpPr>
        <p:spPr>
          <a:xfrm>
            <a:off x="507999" y="609600"/>
            <a:ext cx="2888343" cy="1320800"/>
          </a:xfrm>
        </p:spPr>
        <p:txBody>
          <a:bodyPr>
            <a:normAutofit/>
          </a:bodyPr>
          <a:lstStyle/>
          <a:p>
            <a:r>
              <a:rPr dirty="0"/>
              <a:t>End-of-Life Choices</a:t>
            </a:r>
          </a:p>
        </p:txBody>
      </p:sp>
      <p:sp>
        <p:nvSpPr>
          <p:cNvPr id="3" name="Content Placeholder 2"/>
          <p:cNvSpPr>
            <a:spLocks noGrp="1"/>
          </p:cNvSpPr>
          <p:nvPr>
            <p:ph idx="1"/>
          </p:nvPr>
        </p:nvSpPr>
        <p:spPr>
          <a:xfrm>
            <a:off x="508000" y="2160589"/>
            <a:ext cx="2888342" cy="3880773"/>
          </a:xfrm>
        </p:spPr>
        <p:txBody>
          <a:bodyPr>
            <a:normAutofit/>
          </a:bodyPr>
          <a:lstStyle/>
          <a:p>
            <a:r>
              <a:rPr lang="en-US" dirty="0"/>
              <a:t>Unrealistic: </a:t>
            </a:r>
          </a:p>
          <a:p>
            <a:pPr lvl="1"/>
            <a:r>
              <a:rPr lang="en-US" dirty="0"/>
              <a:t>Take me out back/forest</a:t>
            </a:r>
          </a:p>
          <a:p>
            <a:r>
              <a:rPr lang="en-US" dirty="0"/>
              <a:t>Reality:</a:t>
            </a:r>
          </a:p>
          <a:p>
            <a:pPr lvl="1"/>
            <a:r>
              <a:rPr lang="en-US" dirty="0"/>
              <a:t>Hospitalizations</a:t>
            </a:r>
            <a:endParaRPr dirty="0"/>
          </a:p>
          <a:p>
            <a:pPr lvl="1"/>
            <a:r>
              <a:rPr lang="en-US" dirty="0"/>
              <a:t>Hospice</a:t>
            </a:r>
            <a:endParaRPr dirty="0"/>
          </a:p>
          <a:p>
            <a:pPr lvl="1"/>
            <a:r>
              <a:rPr lang="en-US" dirty="0"/>
              <a:t>Death w/ Dignity</a:t>
            </a:r>
          </a:p>
          <a:p>
            <a:pPr lvl="1"/>
            <a:r>
              <a:rPr lang="en-US" dirty="0"/>
              <a:t>VSED</a:t>
            </a:r>
            <a:endParaRPr dirty="0"/>
          </a:p>
        </p:txBody>
      </p:sp>
      <p:cxnSp>
        <p:nvCxnSpPr>
          <p:cNvPr id="19" name="Straight Connector 18">
            <a:extLst>
              <a:ext uri="{FF2B5EF4-FFF2-40B4-BE49-F238E27FC236}">
                <a16:creationId xmlns:a16="http://schemas.microsoft.com/office/drawing/2014/main" id="{64FA5DFF-7FE6-4855-84E6-DFA78EE978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028259" y="0"/>
            <a:ext cx="9144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2AFD8CBA-54A3-4363-991B-B9C631BBFA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568950" y="3681413"/>
            <a:ext cx="357266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3" name="Rectangle 23">
            <a:extLst>
              <a:ext uri="{FF2B5EF4-FFF2-40B4-BE49-F238E27FC236}">
                <a16:creationId xmlns:a16="http://schemas.microsoft.com/office/drawing/2014/main" id="{3F088236-D655-4F88-B238-E167623580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86107" y="-8467"/>
            <a:ext cx="2255511"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5" name="Rectangle 25">
            <a:extLst>
              <a:ext uri="{FF2B5EF4-FFF2-40B4-BE49-F238E27FC236}">
                <a16:creationId xmlns:a16="http://schemas.microsoft.com/office/drawing/2014/main" id="{3DAC0C92-199E-475C-9390-119A9B027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02581" y="-8467"/>
            <a:ext cx="1941419"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7" name="Isosceles Triangle 24">
            <a:extLst>
              <a:ext uri="{FF2B5EF4-FFF2-40B4-BE49-F238E27FC236}">
                <a16:creationId xmlns:a16="http://schemas.microsoft.com/office/drawing/2014/main" id="{C4CFB339-0ED8-4FE2-9EF1-6D1375B849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9249" y="3048000"/>
            <a:ext cx="2444751"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9" name="Rectangle 27">
            <a:extLst>
              <a:ext uri="{FF2B5EF4-FFF2-40B4-BE49-F238E27FC236}">
                <a16:creationId xmlns:a16="http://schemas.microsoft.com/office/drawing/2014/main" id="{31896C80-2069-4431-9C19-83B9137344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000875" y="-8467"/>
            <a:ext cx="2140744"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1" name="Rectangle 28">
            <a:extLst>
              <a:ext uri="{FF2B5EF4-FFF2-40B4-BE49-F238E27FC236}">
                <a16:creationId xmlns:a16="http://schemas.microsoft.com/office/drawing/2014/main" id="{BF120A21-0841-4823-B0C4-28AEBCEF9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74047" y="-8467"/>
            <a:ext cx="967571"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3" name="Rectangle 29">
            <a:extLst>
              <a:ext uri="{FF2B5EF4-FFF2-40B4-BE49-F238E27FC236}">
                <a16:creationId xmlns:a16="http://schemas.microsoft.com/office/drawing/2014/main" id="{DBB05BAE-BBD3-4289-899F-A6851503C6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04249" y="-8467"/>
            <a:ext cx="937369"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5" name="Isosceles Triangle 29">
            <a:extLst>
              <a:ext uri="{FF2B5EF4-FFF2-40B4-BE49-F238E27FC236}">
                <a16:creationId xmlns:a16="http://schemas.microsoft.com/office/drawing/2014/main" id="{9874D11C-36F5-4BBE-A490-019A54E95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78749" y="3589867"/>
            <a:ext cx="136286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Learning Objectives</a:t>
            </a:r>
            <a:endParaRPr dirty="0"/>
          </a:p>
        </p:txBody>
      </p:sp>
      <p:sp>
        <p:nvSpPr>
          <p:cNvPr id="3" name="Content Placeholder 2"/>
          <p:cNvSpPr>
            <a:spLocks noGrp="1"/>
          </p:cNvSpPr>
          <p:nvPr>
            <p:ph idx="1"/>
          </p:nvPr>
        </p:nvSpPr>
        <p:spPr/>
        <p:txBody>
          <a:bodyPr/>
          <a:lstStyle/>
          <a:p>
            <a:r>
              <a:rPr lang="en-US" dirty="0"/>
              <a:t>Identify clinical, ethical, and safety considerations in the care or older adults. </a:t>
            </a:r>
          </a:p>
          <a:p>
            <a:r>
              <a:rPr lang="en-US" dirty="0"/>
              <a:t>Describe important medical and legal considerations relevant to serious illness and end of life care in adults.</a:t>
            </a:r>
            <a:endParaRP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Hospice Care: When and Why</a:t>
            </a:r>
          </a:p>
        </p:txBody>
      </p:sp>
      <p:sp>
        <p:nvSpPr>
          <p:cNvPr id="3" name="Content Placeholder 2"/>
          <p:cNvSpPr>
            <a:spLocks noGrp="1"/>
          </p:cNvSpPr>
          <p:nvPr>
            <p:ph idx="1"/>
          </p:nvPr>
        </p:nvSpPr>
        <p:spPr/>
        <p:txBody>
          <a:bodyPr>
            <a:normAutofit/>
          </a:bodyPr>
          <a:lstStyle/>
          <a:p>
            <a:r>
              <a:rPr lang="en-US" dirty="0"/>
              <a:t>Philosophy of care vs insurance benefit</a:t>
            </a:r>
          </a:p>
          <a:p>
            <a:pPr lvl="1"/>
            <a:r>
              <a:rPr lang="en-US" dirty="0"/>
              <a:t>Insurance language varies</a:t>
            </a:r>
          </a:p>
          <a:p>
            <a:r>
              <a:rPr dirty="0"/>
              <a:t>Eligibility</a:t>
            </a:r>
            <a:r>
              <a:rPr lang="en-US" dirty="0"/>
              <a:t>: prognosis &lt;6mo</a:t>
            </a:r>
          </a:p>
          <a:p>
            <a:pPr lvl="1"/>
            <a:r>
              <a:rPr lang="en-US" dirty="0"/>
              <a:t>Quality vs quantity</a:t>
            </a:r>
          </a:p>
          <a:p>
            <a:r>
              <a:rPr lang="en-US" dirty="0"/>
              <a:t>Wholistic multidisciplinary approach focusing</a:t>
            </a:r>
            <a:r>
              <a:rPr dirty="0"/>
              <a:t> on comfort and support</a:t>
            </a:r>
            <a:endParaRPr lang="en-US" dirty="0"/>
          </a:p>
          <a:p>
            <a:pPr lvl="1"/>
            <a:r>
              <a:rPr lang="en-US" dirty="0"/>
              <a:t>RN, nursing aides, SW, chaplain, doctor, volunteers</a:t>
            </a:r>
            <a:endParaRPr dirty="0"/>
          </a:p>
          <a:p>
            <a:r>
              <a:rPr dirty="0"/>
              <a:t>Earlier involvement often improves experience</a:t>
            </a:r>
            <a:r>
              <a:rPr lang="en-US" dirty="0"/>
              <a:t>:</a:t>
            </a:r>
          </a:p>
          <a:p>
            <a:pPr lvl="1"/>
            <a:r>
              <a:rPr lang="en-US" dirty="0"/>
              <a:t>increased support, education, less complicated bereavement, improved symptom management, reducing hospitalizations, reducing CG burnout</a:t>
            </a: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Voluntary Stopping Eating and Drinking (VSED)</a:t>
            </a:r>
          </a:p>
        </p:txBody>
      </p:sp>
      <p:sp>
        <p:nvSpPr>
          <p:cNvPr id="3" name="Content Placeholder 2"/>
          <p:cNvSpPr>
            <a:spLocks noGrp="1"/>
          </p:cNvSpPr>
          <p:nvPr>
            <p:ph idx="1"/>
          </p:nvPr>
        </p:nvSpPr>
        <p:spPr/>
        <p:txBody>
          <a:bodyPr>
            <a:normAutofit fontScale="92500" lnSpcReduction="20000"/>
          </a:bodyPr>
          <a:lstStyle/>
          <a:p>
            <a:r>
              <a:rPr lang="en-US" dirty="0"/>
              <a:t>Intentional, voluntary decision to stop intake of food and fluids with goal of hastening death which is legal in all U.S states</a:t>
            </a:r>
            <a:endParaRPr dirty="0"/>
          </a:p>
          <a:p>
            <a:pPr lvl="1"/>
            <a:r>
              <a:rPr lang="en-US" dirty="0"/>
              <a:t>Intent to end present or imminent suffering</a:t>
            </a:r>
          </a:p>
          <a:p>
            <a:pPr lvl="1"/>
            <a:r>
              <a:rPr lang="en-US" dirty="0"/>
              <a:t>Must have capacity at onset</a:t>
            </a:r>
          </a:p>
          <a:p>
            <a:pPr lvl="1"/>
            <a:r>
              <a:rPr lang="en-US" dirty="0"/>
              <a:t>Patient driven w/o coercion</a:t>
            </a:r>
          </a:p>
          <a:p>
            <a:pPr lvl="1"/>
            <a:r>
              <a:rPr lang="en-US" dirty="0"/>
              <a:t>Distinct from starvation from disease or neglect</a:t>
            </a:r>
          </a:p>
          <a:p>
            <a:pPr lvl="1"/>
            <a:r>
              <a:rPr lang="en-US" dirty="0"/>
              <a:t>It is not:</a:t>
            </a:r>
          </a:p>
          <a:p>
            <a:pPr lvl="2"/>
            <a:r>
              <a:rPr lang="en-US" dirty="0"/>
              <a:t>Suicide by conventional legal definitions</a:t>
            </a:r>
          </a:p>
          <a:p>
            <a:pPr lvl="2"/>
            <a:r>
              <a:rPr lang="en-US" dirty="0"/>
              <a:t>Physician assisted death/suicide</a:t>
            </a:r>
          </a:p>
          <a:p>
            <a:pPr lvl="2"/>
            <a:r>
              <a:rPr lang="en-US" dirty="0"/>
              <a:t>Euthanasia</a:t>
            </a:r>
          </a:p>
          <a:p>
            <a:pPr lvl="1"/>
            <a:r>
              <a:rPr lang="en-US" dirty="0"/>
              <a:t>Ethics: Basic right of bodily autonomy, equivalent to refusing any treatment (CPR, ventilation, dialysis, artificial nutrition)</a:t>
            </a:r>
          </a:p>
          <a:p>
            <a:pPr lvl="2"/>
            <a:endParaRPr dirty="0"/>
          </a:p>
        </p:txBody>
      </p:sp>
      <p:pic>
        <p:nvPicPr>
          <p:cNvPr id="5" name="Picture 4">
            <a:extLst>
              <a:ext uri="{FF2B5EF4-FFF2-40B4-BE49-F238E27FC236}">
                <a16:creationId xmlns:a16="http://schemas.microsoft.com/office/drawing/2014/main" id="{5CD2AF5D-8C39-0A6D-A4F7-61214F304CC1}"/>
              </a:ext>
            </a:extLst>
          </p:cNvPr>
          <p:cNvPicPr>
            <a:picLocks noChangeAspect="1"/>
          </p:cNvPicPr>
          <p:nvPr/>
        </p:nvPicPr>
        <p:blipFill>
          <a:blip r:embed="rId3"/>
          <a:stretch>
            <a:fillRect/>
          </a:stretch>
        </p:blipFill>
        <p:spPr>
          <a:xfrm>
            <a:off x="1367296" y="5817530"/>
            <a:ext cx="4394526" cy="78741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073320-0E7D-C884-A15C-1F0D07932564}"/>
              </a:ext>
            </a:extLst>
          </p:cNvPr>
          <p:cNvSpPr>
            <a:spLocks noGrp="1"/>
          </p:cNvSpPr>
          <p:nvPr>
            <p:ph type="title"/>
          </p:nvPr>
        </p:nvSpPr>
        <p:spPr>
          <a:xfrm>
            <a:off x="508000" y="609600"/>
            <a:ext cx="6447501" cy="1320800"/>
          </a:xfrm>
        </p:spPr>
        <p:txBody>
          <a:bodyPr anchor="t">
            <a:normAutofit/>
          </a:bodyPr>
          <a:lstStyle/>
          <a:p>
            <a:r>
              <a:rPr lang="en-US"/>
              <a:t>Death with Dignity: Medical Aid in Dying</a:t>
            </a:r>
          </a:p>
        </p:txBody>
      </p:sp>
      <p:sp>
        <p:nvSpPr>
          <p:cNvPr id="3" name="Content Placeholder 2">
            <a:extLst>
              <a:ext uri="{FF2B5EF4-FFF2-40B4-BE49-F238E27FC236}">
                <a16:creationId xmlns:a16="http://schemas.microsoft.com/office/drawing/2014/main" id="{EAEC522E-CD77-EB8D-9BA3-C3D25E98313E}"/>
              </a:ext>
            </a:extLst>
          </p:cNvPr>
          <p:cNvSpPr>
            <a:spLocks noGrp="1"/>
          </p:cNvSpPr>
          <p:nvPr>
            <p:ph idx="1"/>
          </p:nvPr>
        </p:nvSpPr>
        <p:spPr>
          <a:xfrm>
            <a:off x="508000" y="2160589"/>
            <a:ext cx="5198737" cy="4427498"/>
          </a:xfrm>
        </p:spPr>
        <p:txBody>
          <a:bodyPr>
            <a:normAutofit/>
          </a:bodyPr>
          <a:lstStyle/>
          <a:p>
            <a:pPr>
              <a:lnSpc>
                <a:spcPct val="90000"/>
              </a:lnSpc>
            </a:pPr>
            <a:r>
              <a:rPr lang="en-US" sz="1400" dirty="0"/>
              <a:t>Allows for terminally ill (&lt;6mo) adult (&gt;18) patient with capacity and physical abilities to voluntary self administer medication to intentionally hasten death</a:t>
            </a:r>
          </a:p>
          <a:p>
            <a:pPr lvl="1">
              <a:lnSpc>
                <a:spcPct val="90000"/>
              </a:lnSpc>
            </a:pPr>
            <a:r>
              <a:rPr lang="en-US" sz="1400" dirty="0"/>
              <a:t>Legal in multiple surrounding states: OR, WA, MT, CA, CO, NM (12 total U.S jurisdictions, ~26% of population)</a:t>
            </a:r>
          </a:p>
          <a:p>
            <a:pPr lvl="1">
              <a:lnSpc>
                <a:spcPct val="90000"/>
              </a:lnSpc>
            </a:pPr>
            <a:r>
              <a:rPr lang="en-US" sz="1400" dirty="0"/>
              <a:t>While many states have residency requirement OR and VT do not. </a:t>
            </a:r>
          </a:p>
          <a:p>
            <a:pPr lvl="2">
              <a:lnSpc>
                <a:spcPct val="90000"/>
              </a:lnSpc>
            </a:pPr>
            <a:r>
              <a:rPr lang="en-US" dirty="0"/>
              <a:t>Must travel to the state, reside in the state for the process, ingest in the state</a:t>
            </a:r>
          </a:p>
          <a:p>
            <a:pPr lvl="2">
              <a:lnSpc>
                <a:spcPct val="90000"/>
              </a:lnSpc>
            </a:pPr>
            <a:r>
              <a:rPr lang="en-US" dirty="0"/>
              <a:t>Multiple requests 2 weeks apart (verbal/written), no coercion, not driven by mental health impairments, OR has removed the requirement for multiple requests, and exceptions exist for the 15 day requirement</a:t>
            </a:r>
          </a:p>
          <a:p>
            <a:pPr lvl="2">
              <a:lnSpc>
                <a:spcPct val="90000"/>
              </a:lnSpc>
            </a:pPr>
            <a:r>
              <a:rPr lang="en-US" dirty="0"/>
              <a:t>Multiple clinician involvement</a:t>
            </a:r>
          </a:p>
          <a:p>
            <a:pPr lvl="1">
              <a:lnSpc>
                <a:spcPct val="90000"/>
              </a:lnSpc>
            </a:pPr>
            <a:endParaRPr lang="en-US" sz="1400" dirty="0"/>
          </a:p>
        </p:txBody>
      </p:sp>
      <p:pic>
        <p:nvPicPr>
          <p:cNvPr id="5" name="Picture 4">
            <a:extLst>
              <a:ext uri="{FF2B5EF4-FFF2-40B4-BE49-F238E27FC236}">
                <a16:creationId xmlns:a16="http://schemas.microsoft.com/office/drawing/2014/main" id="{F5449914-9A8A-892B-333D-BF501DE87E85}"/>
              </a:ext>
            </a:extLst>
          </p:cNvPr>
          <p:cNvPicPr>
            <a:picLocks noChangeAspect="1"/>
          </p:cNvPicPr>
          <p:nvPr/>
        </p:nvPicPr>
        <p:blipFill>
          <a:blip r:embed="rId3"/>
          <a:srcRect l="13888" r="13433" b="-3"/>
          <a:stretch>
            <a:fillRect/>
          </a:stretch>
        </p:blipFill>
        <p:spPr>
          <a:xfrm>
            <a:off x="5917987" y="1729342"/>
            <a:ext cx="2359152" cy="3882362"/>
          </a:xfrm>
          <a:prstGeom prst="rect">
            <a:avLst/>
          </a:prstGeom>
        </p:spPr>
      </p:pic>
    </p:spTree>
    <p:extLst>
      <p:ext uri="{BB962C8B-B14F-4D97-AF65-F5344CB8AC3E}">
        <p14:creationId xmlns:p14="http://schemas.microsoft.com/office/powerpoint/2010/main" val="181483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67E720-5370-9365-D634-42BC9AFBB081}"/>
              </a:ext>
            </a:extLst>
          </p:cNvPr>
          <p:cNvSpPr>
            <a:spLocks noGrp="1"/>
          </p:cNvSpPr>
          <p:nvPr>
            <p:ph type="title"/>
          </p:nvPr>
        </p:nvSpPr>
        <p:spPr/>
        <p:txBody>
          <a:bodyPr/>
          <a:lstStyle/>
          <a:p>
            <a:r>
              <a:rPr lang="en-US" dirty="0"/>
              <a:t>Death with Dignity: Medical Aid in Dying </a:t>
            </a:r>
            <a:r>
              <a:rPr lang="en-US" dirty="0" err="1"/>
              <a:t>cont</a:t>
            </a:r>
            <a:r>
              <a:rPr lang="en-US" dirty="0"/>
              <a:t>…</a:t>
            </a:r>
          </a:p>
        </p:txBody>
      </p:sp>
      <p:sp>
        <p:nvSpPr>
          <p:cNvPr id="3" name="Content Placeholder 2">
            <a:extLst>
              <a:ext uri="{FF2B5EF4-FFF2-40B4-BE49-F238E27FC236}">
                <a16:creationId xmlns:a16="http://schemas.microsoft.com/office/drawing/2014/main" id="{89F4C4D6-EFCE-3C79-EF70-0192AB60A0AD}"/>
              </a:ext>
            </a:extLst>
          </p:cNvPr>
          <p:cNvSpPr>
            <a:spLocks noGrp="1"/>
          </p:cNvSpPr>
          <p:nvPr>
            <p:ph idx="1"/>
          </p:nvPr>
        </p:nvSpPr>
        <p:spPr/>
        <p:txBody>
          <a:bodyPr/>
          <a:lstStyle/>
          <a:p>
            <a:r>
              <a:rPr lang="en-US" dirty="0"/>
              <a:t>It is not: </a:t>
            </a:r>
          </a:p>
          <a:p>
            <a:pPr lvl="1"/>
            <a:r>
              <a:rPr lang="en-US" dirty="0"/>
              <a:t>Suicide</a:t>
            </a:r>
          </a:p>
          <a:p>
            <a:pPr lvl="1"/>
            <a:r>
              <a:rPr lang="en-US" dirty="0"/>
              <a:t>Euthanasia</a:t>
            </a:r>
          </a:p>
          <a:p>
            <a:r>
              <a:rPr lang="en-US" dirty="0"/>
              <a:t>Legal considerations:</a:t>
            </a:r>
          </a:p>
          <a:p>
            <a:pPr lvl="1"/>
            <a:r>
              <a:rPr lang="en-US" dirty="0"/>
              <a:t>Clinicians acting in good faith are protected form civil/criminal liability</a:t>
            </a:r>
          </a:p>
          <a:p>
            <a:pPr lvl="1"/>
            <a:r>
              <a:rPr lang="en-US" dirty="0"/>
              <a:t>Life insurance cannot deny benefits</a:t>
            </a:r>
          </a:p>
          <a:p>
            <a:pPr lvl="1"/>
            <a:r>
              <a:rPr lang="en-US" dirty="0"/>
              <a:t>Conscientious objections are allowed, but must refer</a:t>
            </a:r>
          </a:p>
          <a:p>
            <a:r>
              <a:rPr lang="en-US" dirty="0"/>
              <a:t>Ethical considerations:</a:t>
            </a:r>
          </a:p>
          <a:p>
            <a:pPr lvl="1"/>
            <a:r>
              <a:rPr lang="en-US" dirty="0"/>
              <a:t>Autonomy, beneficence, non-maleficence, justice</a:t>
            </a:r>
          </a:p>
        </p:txBody>
      </p:sp>
      <p:graphicFrame>
        <p:nvGraphicFramePr>
          <p:cNvPr id="4" name="Table 3">
            <a:extLst>
              <a:ext uri="{FF2B5EF4-FFF2-40B4-BE49-F238E27FC236}">
                <a16:creationId xmlns:a16="http://schemas.microsoft.com/office/drawing/2014/main" id="{D500C7D2-6920-7D3F-2238-45EC9AA2A8DA}"/>
              </a:ext>
            </a:extLst>
          </p:cNvPr>
          <p:cNvGraphicFramePr>
            <a:graphicFrameLocks noGrp="1"/>
          </p:cNvGraphicFramePr>
          <p:nvPr>
            <p:extLst>
              <p:ext uri="{D42A27DB-BD31-4B8C-83A1-F6EECF244321}">
                <p14:modId xmlns:p14="http://schemas.microsoft.com/office/powerpoint/2010/main" val="4159675347"/>
              </p:ext>
            </p:extLst>
          </p:nvPr>
        </p:nvGraphicFramePr>
        <p:xfrm>
          <a:off x="1127392" y="2417104"/>
          <a:ext cx="6348412" cy="3108960"/>
        </p:xfrm>
        <a:graphic>
          <a:graphicData uri="http://schemas.openxmlformats.org/drawingml/2006/table">
            <a:tbl>
              <a:tblPr/>
              <a:tblGrid>
                <a:gridCol w="3174206">
                  <a:extLst>
                    <a:ext uri="{9D8B030D-6E8A-4147-A177-3AD203B41FA5}">
                      <a16:colId xmlns:a16="http://schemas.microsoft.com/office/drawing/2014/main" val="3826316090"/>
                    </a:ext>
                  </a:extLst>
                </a:gridCol>
                <a:gridCol w="3174206">
                  <a:extLst>
                    <a:ext uri="{9D8B030D-6E8A-4147-A177-3AD203B41FA5}">
                      <a16:colId xmlns:a16="http://schemas.microsoft.com/office/drawing/2014/main" val="4082357368"/>
                    </a:ext>
                  </a:extLst>
                </a:gridCol>
              </a:tblGrid>
              <a:tr h="365760">
                <a:tc>
                  <a:txBody>
                    <a:bodyPr/>
                    <a:lstStyle/>
                    <a:p>
                      <a:pPr>
                        <a:buNone/>
                      </a:pPr>
                      <a:r>
                        <a:rPr lang="en-US" sz="1800" b="1" u="sng" dirty="0"/>
                        <a:t>Practice</a:t>
                      </a:r>
                    </a:p>
                  </a:txBody>
                  <a:tcPr anchor="ctr">
                    <a:lnL>
                      <a:noFill/>
                    </a:lnL>
                    <a:lnR>
                      <a:noFill/>
                    </a:lnR>
                    <a:lnT>
                      <a:noFill/>
                    </a:lnT>
                    <a:lnB>
                      <a:noFill/>
                    </a:lnB>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2700000" scaled="1"/>
                      <a:tileRect/>
                    </a:gradFill>
                  </a:tcPr>
                </a:tc>
                <a:tc>
                  <a:txBody>
                    <a:bodyPr/>
                    <a:lstStyle/>
                    <a:p>
                      <a:pPr>
                        <a:buNone/>
                      </a:pPr>
                      <a:r>
                        <a:rPr lang="en-US" sz="1800" b="1" u="sng" dirty="0"/>
                        <a:t>Ethical Status</a:t>
                      </a:r>
                    </a:p>
                  </a:txBody>
                  <a:tcPr anchor="ctr">
                    <a:lnL>
                      <a:noFill/>
                    </a:lnL>
                    <a:lnR>
                      <a:noFill/>
                    </a:lnR>
                    <a:lnT>
                      <a:noFill/>
                    </a:lnT>
                    <a:lnB>
                      <a:noFill/>
                    </a:lnB>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2700000" scaled="1"/>
                      <a:tileRect/>
                    </a:gradFill>
                  </a:tcPr>
                </a:tc>
                <a:extLst>
                  <a:ext uri="{0D108BD9-81ED-4DB2-BD59-A6C34878D82A}">
                    <a16:rowId xmlns:a16="http://schemas.microsoft.com/office/drawing/2014/main" val="913040164"/>
                  </a:ext>
                </a:extLst>
              </a:tr>
              <a:tr h="365760">
                <a:tc>
                  <a:txBody>
                    <a:bodyPr/>
                    <a:lstStyle/>
                    <a:p>
                      <a:pPr>
                        <a:buNone/>
                      </a:pPr>
                      <a:r>
                        <a:rPr lang="en-US" sz="1800" dirty="0"/>
                        <a:t>Refusal of treatment</a:t>
                      </a:r>
                    </a:p>
                  </a:txBody>
                  <a:tcPr anchor="ctr">
                    <a:lnL>
                      <a:noFill/>
                    </a:lnL>
                    <a:lnR>
                      <a:noFill/>
                    </a:lnR>
                    <a:lnT>
                      <a:noFill/>
                    </a:lnT>
                    <a:lnB>
                      <a:noFill/>
                    </a:lnB>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2700000" scaled="1"/>
                      <a:tileRect/>
                    </a:gradFill>
                  </a:tcPr>
                </a:tc>
                <a:tc>
                  <a:txBody>
                    <a:bodyPr/>
                    <a:lstStyle/>
                    <a:p>
                      <a:pPr>
                        <a:buNone/>
                      </a:pPr>
                      <a:r>
                        <a:rPr lang="en-US" sz="1800" dirty="0"/>
                        <a:t>Universally accepted</a:t>
                      </a:r>
                    </a:p>
                  </a:txBody>
                  <a:tcPr anchor="ctr">
                    <a:lnL>
                      <a:noFill/>
                    </a:lnL>
                    <a:lnR>
                      <a:noFill/>
                    </a:lnR>
                    <a:lnT>
                      <a:noFill/>
                    </a:lnT>
                    <a:lnB>
                      <a:noFill/>
                    </a:lnB>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2700000" scaled="1"/>
                      <a:tileRect/>
                    </a:gradFill>
                  </a:tcPr>
                </a:tc>
                <a:extLst>
                  <a:ext uri="{0D108BD9-81ED-4DB2-BD59-A6C34878D82A}">
                    <a16:rowId xmlns:a16="http://schemas.microsoft.com/office/drawing/2014/main" val="3756119568"/>
                  </a:ext>
                </a:extLst>
              </a:tr>
              <a:tr h="365760">
                <a:tc>
                  <a:txBody>
                    <a:bodyPr/>
                    <a:lstStyle/>
                    <a:p>
                      <a:pPr>
                        <a:buNone/>
                      </a:pPr>
                      <a:r>
                        <a:rPr lang="en-US" sz="1800" dirty="0"/>
                        <a:t>Withdrawal of life support</a:t>
                      </a:r>
                    </a:p>
                  </a:txBody>
                  <a:tcPr anchor="ctr">
                    <a:lnL>
                      <a:noFill/>
                    </a:lnL>
                    <a:lnR>
                      <a:noFill/>
                    </a:lnR>
                    <a:lnT>
                      <a:noFill/>
                    </a:lnT>
                    <a:lnB>
                      <a:noFill/>
                    </a:lnB>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2700000" scaled="1"/>
                      <a:tileRect/>
                    </a:gradFill>
                  </a:tcPr>
                </a:tc>
                <a:tc>
                  <a:txBody>
                    <a:bodyPr/>
                    <a:lstStyle/>
                    <a:p>
                      <a:pPr>
                        <a:buNone/>
                      </a:pPr>
                      <a:r>
                        <a:rPr lang="en-US" sz="1800" dirty="0"/>
                        <a:t>Accepted</a:t>
                      </a:r>
                    </a:p>
                  </a:txBody>
                  <a:tcPr anchor="ctr">
                    <a:lnL>
                      <a:noFill/>
                    </a:lnL>
                    <a:lnR>
                      <a:noFill/>
                    </a:lnR>
                    <a:lnT>
                      <a:noFill/>
                    </a:lnT>
                    <a:lnB>
                      <a:noFill/>
                    </a:lnB>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2700000" scaled="1"/>
                      <a:tileRect/>
                    </a:gradFill>
                  </a:tcPr>
                </a:tc>
                <a:extLst>
                  <a:ext uri="{0D108BD9-81ED-4DB2-BD59-A6C34878D82A}">
                    <a16:rowId xmlns:a16="http://schemas.microsoft.com/office/drawing/2014/main" val="3036062111"/>
                  </a:ext>
                </a:extLst>
              </a:tr>
              <a:tr h="365760">
                <a:tc>
                  <a:txBody>
                    <a:bodyPr/>
                    <a:lstStyle/>
                    <a:p>
                      <a:pPr>
                        <a:buNone/>
                      </a:pPr>
                      <a:r>
                        <a:rPr lang="en-US" sz="1800"/>
                        <a:t>Palliative sedation</a:t>
                      </a:r>
                    </a:p>
                  </a:txBody>
                  <a:tcPr anchor="ctr">
                    <a:lnL>
                      <a:noFill/>
                    </a:lnL>
                    <a:lnR>
                      <a:noFill/>
                    </a:lnR>
                    <a:lnT>
                      <a:noFill/>
                    </a:lnT>
                    <a:lnB>
                      <a:noFill/>
                    </a:lnB>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2700000" scaled="1"/>
                      <a:tileRect/>
                    </a:gradFill>
                  </a:tcPr>
                </a:tc>
                <a:tc>
                  <a:txBody>
                    <a:bodyPr/>
                    <a:lstStyle/>
                    <a:p>
                      <a:pPr>
                        <a:buNone/>
                      </a:pPr>
                      <a:r>
                        <a:rPr lang="en-US" sz="1800" dirty="0"/>
                        <a:t>Accepted</a:t>
                      </a:r>
                    </a:p>
                  </a:txBody>
                  <a:tcPr anchor="ctr">
                    <a:lnL>
                      <a:noFill/>
                    </a:lnL>
                    <a:lnR>
                      <a:noFill/>
                    </a:lnR>
                    <a:lnT>
                      <a:noFill/>
                    </a:lnT>
                    <a:lnB>
                      <a:noFill/>
                    </a:lnB>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2700000" scaled="1"/>
                      <a:tileRect/>
                    </a:gradFill>
                  </a:tcPr>
                </a:tc>
                <a:extLst>
                  <a:ext uri="{0D108BD9-81ED-4DB2-BD59-A6C34878D82A}">
                    <a16:rowId xmlns:a16="http://schemas.microsoft.com/office/drawing/2014/main" val="3996114686"/>
                  </a:ext>
                </a:extLst>
              </a:tr>
              <a:tr h="640080">
                <a:tc>
                  <a:txBody>
                    <a:bodyPr/>
                    <a:lstStyle/>
                    <a:p>
                      <a:pPr>
                        <a:buNone/>
                      </a:pPr>
                      <a:r>
                        <a:rPr lang="en-US" sz="1800" dirty="0"/>
                        <a:t>VSED</a:t>
                      </a:r>
                    </a:p>
                  </a:txBody>
                  <a:tcPr anchor="ctr">
                    <a:lnL>
                      <a:noFill/>
                    </a:lnL>
                    <a:lnR>
                      <a:noFill/>
                    </a:lnR>
                    <a:lnT>
                      <a:noFill/>
                    </a:lnT>
                    <a:lnB>
                      <a:noFill/>
                    </a:lnB>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2700000" scaled="1"/>
                      <a:tileRect/>
                    </a:gradFill>
                  </a:tcPr>
                </a:tc>
                <a:tc>
                  <a:txBody>
                    <a:bodyPr/>
                    <a:lstStyle/>
                    <a:p>
                      <a:pPr>
                        <a:buNone/>
                      </a:pPr>
                      <a:r>
                        <a:rPr lang="en-US" sz="1800"/>
                        <a:t>Accepted (controversial but legal)</a:t>
                      </a:r>
                    </a:p>
                  </a:txBody>
                  <a:tcPr anchor="ctr">
                    <a:lnL>
                      <a:noFill/>
                    </a:lnL>
                    <a:lnR>
                      <a:noFill/>
                    </a:lnR>
                    <a:lnT>
                      <a:noFill/>
                    </a:lnT>
                    <a:lnB>
                      <a:noFill/>
                    </a:lnB>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2700000" scaled="1"/>
                      <a:tileRect/>
                    </a:gradFill>
                  </a:tcPr>
                </a:tc>
                <a:extLst>
                  <a:ext uri="{0D108BD9-81ED-4DB2-BD59-A6C34878D82A}">
                    <a16:rowId xmlns:a16="http://schemas.microsoft.com/office/drawing/2014/main" val="955688845"/>
                  </a:ext>
                </a:extLst>
              </a:tr>
              <a:tr h="365760">
                <a:tc>
                  <a:txBody>
                    <a:bodyPr/>
                    <a:lstStyle/>
                    <a:p>
                      <a:pPr>
                        <a:buNone/>
                      </a:pPr>
                      <a:r>
                        <a:rPr lang="en-US" sz="1800" b="1"/>
                        <a:t>DWD / MAiD</a:t>
                      </a:r>
                      <a:endParaRPr lang="en-US" sz="1800"/>
                    </a:p>
                  </a:txBody>
                  <a:tcPr anchor="ctr">
                    <a:lnL>
                      <a:noFill/>
                    </a:lnL>
                    <a:lnR>
                      <a:noFill/>
                    </a:lnR>
                    <a:lnT>
                      <a:noFill/>
                    </a:lnT>
                    <a:lnB>
                      <a:noFill/>
                    </a:lnB>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2700000" scaled="1"/>
                      <a:tileRect/>
                    </a:gradFill>
                  </a:tcPr>
                </a:tc>
                <a:tc>
                  <a:txBody>
                    <a:bodyPr/>
                    <a:lstStyle/>
                    <a:p>
                      <a:pPr>
                        <a:buNone/>
                      </a:pPr>
                      <a:r>
                        <a:rPr lang="en-US" sz="1800"/>
                        <a:t>Jurisdiction-dependent</a:t>
                      </a:r>
                    </a:p>
                  </a:txBody>
                  <a:tcPr anchor="ctr">
                    <a:lnL>
                      <a:noFill/>
                    </a:lnL>
                    <a:lnR>
                      <a:noFill/>
                    </a:lnR>
                    <a:lnT>
                      <a:noFill/>
                    </a:lnT>
                    <a:lnB>
                      <a:noFill/>
                    </a:lnB>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2700000" scaled="1"/>
                      <a:tileRect/>
                    </a:gradFill>
                  </a:tcPr>
                </a:tc>
                <a:extLst>
                  <a:ext uri="{0D108BD9-81ED-4DB2-BD59-A6C34878D82A}">
                    <a16:rowId xmlns:a16="http://schemas.microsoft.com/office/drawing/2014/main" val="381344241"/>
                  </a:ext>
                </a:extLst>
              </a:tr>
              <a:tr h="640080">
                <a:tc>
                  <a:txBody>
                    <a:bodyPr/>
                    <a:lstStyle/>
                    <a:p>
                      <a:pPr>
                        <a:buNone/>
                      </a:pPr>
                      <a:r>
                        <a:rPr lang="en-US" sz="1800"/>
                        <a:t>Euthanasia (clinician administers)</a:t>
                      </a:r>
                    </a:p>
                  </a:txBody>
                  <a:tcPr anchor="ctr">
                    <a:lnL>
                      <a:noFill/>
                    </a:lnL>
                    <a:lnR>
                      <a:noFill/>
                    </a:lnR>
                    <a:lnT>
                      <a:noFill/>
                    </a:lnT>
                    <a:lnB>
                      <a:noFill/>
                    </a:lnB>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2700000" scaled="1"/>
                      <a:tileRect/>
                    </a:gradFill>
                  </a:tcPr>
                </a:tc>
                <a:tc>
                  <a:txBody>
                    <a:bodyPr/>
                    <a:lstStyle/>
                    <a:p>
                      <a:pPr>
                        <a:buNone/>
                      </a:pPr>
                      <a:r>
                        <a:rPr lang="en-US" sz="1800" dirty="0"/>
                        <a:t>Illegal in U.S.</a:t>
                      </a:r>
                    </a:p>
                  </a:txBody>
                  <a:tcPr anchor="ctr">
                    <a:lnL>
                      <a:noFill/>
                    </a:lnL>
                    <a:lnR>
                      <a:noFill/>
                    </a:lnR>
                    <a:lnT>
                      <a:noFill/>
                    </a:lnT>
                    <a:lnB>
                      <a:noFill/>
                    </a:lnB>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2700000" scaled="1"/>
                      <a:tileRect/>
                    </a:gradFill>
                  </a:tcPr>
                </a:tc>
                <a:extLst>
                  <a:ext uri="{0D108BD9-81ED-4DB2-BD59-A6C34878D82A}">
                    <a16:rowId xmlns:a16="http://schemas.microsoft.com/office/drawing/2014/main" val="2551402708"/>
                  </a:ext>
                </a:extLst>
              </a:tr>
            </a:tbl>
          </a:graphicData>
        </a:graphic>
      </p:graphicFrame>
      <p:pic>
        <p:nvPicPr>
          <p:cNvPr id="6" name="Picture 5">
            <a:extLst>
              <a:ext uri="{FF2B5EF4-FFF2-40B4-BE49-F238E27FC236}">
                <a16:creationId xmlns:a16="http://schemas.microsoft.com/office/drawing/2014/main" id="{5DCB1EC1-1462-7BC9-41E9-84C0D17E7201}"/>
              </a:ext>
            </a:extLst>
          </p:cNvPr>
          <p:cNvPicPr>
            <a:picLocks noChangeAspect="1"/>
          </p:cNvPicPr>
          <p:nvPr/>
        </p:nvPicPr>
        <p:blipFill>
          <a:blip r:embed="rId3"/>
          <a:stretch>
            <a:fillRect/>
          </a:stretch>
        </p:blipFill>
        <p:spPr>
          <a:xfrm>
            <a:off x="2511401" y="5782577"/>
            <a:ext cx="2544107" cy="977950"/>
          </a:xfrm>
          <a:prstGeom prst="rect">
            <a:avLst/>
          </a:prstGeom>
        </p:spPr>
      </p:pic>
    </p:spTree>
    <p:extLst>
      <p:ext uri="{BB962C8B-B14F-4D97-AF65-F5344CB8AC3E}">
        <p14:creationId xmlns:p14="http://schemas.microsoft.com/office/powerpoint/2010/main" val="875963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par>
                                <p:cTn id="27" presetID="42" presetClass="entr" presetSubtype="0" fill="hold" nodeType="with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fade">
                                      <p:cBhvr>
                                        <p:cTn id="29" dur="1000"/>
                                        <p:tgtEl>
                                          <p:spTgt spid="6"/>
                                        </p:tgtEl>
                                      </p:cBhvr>
                                    </p:animEffect>
                                    <p:anim calcmode="lin" valueType="num">
                                      <p:cBhvr>
                                        <p:cTn id="30" dur="1000" fill="hold"/>
                                        <p:tgtEl>
                                          <p:spTgt spid="6"/>
                                        </p:tgtEl>
                                        <p:attrNameLst>
                                          <p:attrName>ppt_x</p:attrName>
                                        </p:attrNameLst>
                                      </p:cBhvr>
                                      <p:tavLst>
                                        <p:tav tm="0">
                                          <p:val>
                                            <p:strVal val="#ppt_x"/>
                                          </p:val>
                                        </p:tav>
                                        <p:tav tm="100000">
                                          <p:val>
                                            <p:strVal val="#ppt_x"/>
                                          </p:val>
                                        </p:tav>
                                      </p:tavLst>
                                    </p:anim>
                                    <p:anim calcmode="lin" valueType="num">
                                      <p:cBhvr>
                                        <p:cTn id="3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fade">
                                      <p:cBhvr>
                                        <p:cTn id="3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Key Takeaways</a:t>
            </a:r>
          </a:p>
        </p:txBody>
      </p:sp>
      <p:sp>
        <p:nvSpPr>
          <p:cNvPr id="3" name="Content Placeholder 2"/>
          <p:cNvSpPr>
            <a:spLocks noGrp="1"/>
          </p:cNvSpPr>
          <p:nvPr>
            <p:ph idx="1"/>
          </p:nvPr>
        </p:nvSpPr>
        <p:spPr/>
        <p:txBody>
          <a:bodyPr/>
          <a:lstStyle/>
          <a:p>
            <a:r>
              <a:rPr dirty="0"/>
              <a:t>These are shared challenges across professions</a:t>
            </a:r>
          </a:p>
          <a:p>
            <a:r>
              <a:rPr dirty="0"/>
              <a:t>Early conversations reduce crisis and conflict</a:t>
            </a:r>
          </a:p>
          <a:p>
            <a:r>
              <a:rPr dirty="0"/>
              <a:t>Collaboration is essential</a:t>
            </a:r>
            <a:endParaRPr lang="en-US" dirty="0"/>
          </a:p>
          <a:p>
            <a:r>
              <a:rPr lang="en-US" dirty="0"/>
              <a:t>Better questions lead to better planning and alignment, and outcomes for aging adults</a:t>
            </a:r>
          </a:p>
          <a:p>
            <a:endParaRP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89106D-878A-94BA-7BB5-14E538F7C398}"/>
              </a:ext>
            </a:extLst>
          </p:cNvPr>
          <p:cNvSpPr>
            <a:spLocks noGrp="1"/>
          </p:cNvSpPr>
          <p:nvPr>
            <p:ph type="title"/>
          </p:nvPr>
        </p:nvSpPr>
        <p:spPr/>
        <p:txBody>
          <a:bodyPr/>
          <a:lstStyle/>
          <a:p>
            <a:r>
              <a:rPr lang="en-US" dirty="0"/>
              <a:t>Citations:</a:t>
            </a:r>
          </a:p>
        </p:txBody>
      </p:sp>
      <p:sp>
        <p:nvSpPr>
          <p:cNvPr id="3" name="Content Placeholder 2">
            <a:extLst>
              <a:ext uri="{FF2B5EF4-FFF2-40B4-BE49-F238E27FC236}">
                <a16:creationId xmlns:a16="http://schemas.microsoft.com/office/drawing/2014/main" id="{9BABB930-D7AA-9476-CBB5-F06A819AA7EE}"/>
              </a:ext>
            </a:extLst>
          </p:cNvPr>
          <p:cNvSpPr>
            <a:spLocks noGrp="1"/>
          </p:cNvSpPr>
          <p:nvPr>
            <p:ph idx="1"/>
          </p:nvPr>
        </p:nvSpPr>
        <p:spPr/>
        <p:txBody>
          <a:bodyPr/>
          <a:lstStyle/>
          <a:p>
            <a:r>
              <a:rPr lang="en-US" dirty="0">
                <a:hlinkClick r:id="rId2"/>
              </a:rPr>
              <a:t>https://www.alz.org/</a:t>
            </a:r>
            <a:r>
              <a:rPr lang="en-US" dirty="0"/>
              <a:t> </a:t>
            </a:r>
          </a:p>
          <a:p>
            <a:r>
              <a:rPr lang="en-US" dirty="0">
                <a:hlinkClick r:id="rId3"/>
              </a:rPr>
              <a:t>https://www.negotiage.com/faq</a:t>
            </a:r>
            <a:r>
              <a:rPr lang="en-US" dirty="0"/>
              <a:t> </a:t>
            </a:r>
          </a:p>
          <a:p>
            <a:r>
              <a:rPr lang="en-US" dirty="0">
                <a:hlinkClick r:id="rId4"/>
              </a:rPr>
              <a:t>https://endoflifewa.org/end-life-choices/vsed/</a:t>
            </a:r>
            <a:r>
              <a:rPr lang="en-US" dirty="0"/>
              <a:t> </a:t>
            </a:r>
          </a:p>
          <a:p>
            <a:r>
              <a:rPr lang="en-US" dirty="0">
                <a:hlinkClick r:id="rId5"/>
              </a:rPr>
              <a:t>https://floridadeathwithdignity.org/2025/08/10/states-where-maid-is-legal-and-whether-residency-is-a-requirement/</a:t>
            </a:r>
            <a:r>
              <a:rPr lang="en-US" dirty="0"/>
              <a:t> </a:t>
            </a:r>
          </a:p>
          <a:p>
            <a:r>
              <a:rPr lang="en-US" dirty="0">
                <a:hlinkClick r:id="rId6"/>
              </a:rPr>
              <a:t>https://eolcoregon.org/dwd-overview/overview-of-death-with-dignity-process/</a:t>
            </a:r>
            <a:r>
              <a:rPr lang="en-US" dirty="0"/>
              <a:t> </a:t>
            </a:r>
          </a:p>
          <a:p>
            <a:r>
              <a:rPr lang="en-US" dirty="0">
                <a:hlinkClick r:id="rId7" action="ppaction://hlinksldjump"/>
              </a:rPr>
              <a:t>dmv.Idaho.gov </a:t>
            </a:r>
            <a:endParaRPr lang="en-US" dirty="0"/>
          </a:p>
          <a:p>
            <a:endParaRPr lang="en-US" dirty="0"/>
          </a:p>
        </p:txBody>
      </p:sp>
    </p:spTree>
    <p:extLst>
      <p:ext uri="{BB962C8B-B14F-4D97-AF65-F5344CB8AC3E}">
        <p14:creationId xmlns:p14="http://schemas.microsoft.com/office/powerpoint/2010/main" val="34049601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t>Why These Questions Matter</a:t>
            </a:r>
          </a:p>
        </p:txBody>
      </p:sp>
      <p:sp>
        <p:nvSpPr>
          <p:cNvPr id="3" name="Content Placeholder 2"/>
          <p:cNvSpPr>
            <a:spLocks noGrp="1"/>
          </p:cNvSpPr>
          <p:nvPr>
            <p:ph idx="1"/>
          </p:nvPr>
        </p:nvSpPr>
        <p:spPr/>
        <p:txBody>
          <a:bodyPr/>
          <a:lstStyle/>
          <a:p>
            <a:r>
              <a:rPr dirty="0"/>
              <a:t>Most crises arise when conversations happen too late</a:t>
            </a:r>
          </a:p>
          <a:p>
            <a:r>
              <a:rPr dirty="0"/>
              <a:t>Different professions see different pieces of the same problem</a:t>
            </a:r>
          </a:p>
          <a:p>
            <a:r>
              <a:rPr dirty="0"/>
              <a:t>Asking the right questions earlier improves outcomes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E2569F-9E61-B895-B9F1-909B5EA94AB1}"/>
              </a:ext>
            </a:extLst>
          </p:cNvPr>
          <p:cNvSpPr>
            <a:spLocks noGrp="1"/>
          </p:cNvSpPr>
          <p:nvPr>
            <p:ph type="title"/>
          </p:nvPr>
        </p:nvSpPr>
        <p:spPr/>
        <p:txBody>
          <a:bodyPr/>
          <a:lstStyle/>
          <a:p>
            <a:r>
              <a:rPr lang="en-US" dirty="0"/>
              <a:t>Normal Aging vs Dementia:</a:t>
            </a:r>
            <a:br>
              <a:rPr lang="en-US" dirty="0"/>
            </a:br>
            <a:r>
              <a:rPr lang="en-US" dirty="0"/>
              <a:t>Neurocognitive disorder</a:t>
            </a:r>
          </a:p>
        </p:txBody>
      </p:sp>
      <p:sp>
        <p:nvSpPr>
          <p:cNvPr id="3" name="Content Placeholder 2">
            <a:extLst>
              <a:ext uri="{FF2B5EF4-FFF2-40B4-BE49-F238E27FC236}">
                <a16:creationId xmlns:a16="http://schemas.microsoft.com/office/drawing/2014/main" id="{D683B292-B325-36BA-2AC5-AF9B9555823E}"/>
              </a:ext>
            </a:extLst>
          </p:cNvPr>
          <p:cNvSpPr>
            <a:spLocks noGrp="1"/>
          </p:cNvSpPr>
          <p:nvPr>
            <p:ph idx="1"/>
          </p:nvPr>
        </p:nvSpPr>
        <p:spPr/>
        <p:txBody>
          <a:bodyPr/>
          <a:lstStyle/>
          <a:p>
            <a:r>
              <a:rPr lang="en-US" dirty="0"/>
              <a:t>DSM-5, 2013</a:t>
            </a:r>
          </a:p>
          <a:p>
            <a:r>
              <a:rPr lang="en-US" dirty="0"/>
              <a:t>Formally replaced term dementia with neurocognitive disorder</a:t>
            </a:r>
          </a:p>
          <a:p>
            <a:r>
              <a:rPr lang="en-US" dirty="0"/>
              <a:t>Minor, moderate, major</a:t>
            </a:r>
          </a:p>
          <a:p>
            <a:r>
              <a:rPr lang="en-US" dirty="0"/>
              <a:t>The reframing in attempts to be more precise, less stigmatizing, and stage-based emphasizing and continuum</a:t>
            </a:r>
          </a:p>
          <a:p>
            <a:r>
              <a:rPr lang="en-US" dirty="0"/>
              <a:t>Mild when cognitive decline not yet impacting independence</a:t>
            </a:r>
          </a:p>
        </p:txBody>
      </p:sp>
      <p:pic>
        <p:nvPicPr>
          <p:cNvPr id="1026" name="Picture 2" descr="Model of the cognitive function decline trajectory of Alzheimer's ...">
            <a:extLst>
              <a:ext uri="{FF2B5EF4-FFF2-40B4-BE49-F238E27FC236}">
                <a16:creationId xmlns:a16="http://schemas.microsoft.com/office/drawing/2014/main" id="{CF6E0E01-E7B7-18D6-3D5E-FB43D5E74B6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9137" y="1148568"/>
            <a:ext cx="7176916" cy="50998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4446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1026"/>
                                        </p:tgtEl>
                                        <p:attrNameLst>
                                          <p:attrName>style.visibility</p:attrName>
                                        </p:attrNameLst>
                                      </p:cBhvr>
                                      <p:to>
                                        <p:strVal val="visible"/>
                                      </p:to>
                                    </p:set>
                                    <p:anim calcmode="lin" valueType="num">
                                      <p:cBhvr additive="base">
                                        <p:cTn id="27" dur="500" fill="hold"/>
                                        <p:tgtEl>
                                          <p:spTgt spid="1026"/>
                                        </p:tgtEl>
                                        <p:attrNameLst>
                                          <p:attrName>ppt_x</p:attrName>
                                        </p:attrNameLst>
                                      </p:cBhvr>
                                      <p:tavLst>
                                        <p:tav tm="0">
                                          <p:val>
                                            <p:strVal val="#ppt_x"/>
                                          </p:val>
                                        </p:tav>
                                        <p:tav tm="100000">
                                          <p:val>
                                            <p:strVal val="#ppt_x"/>
                                          </p:val>
                                        </p:tav>
                                      </p:tavLst>
                                    </p:anim>
                                    <p:anim calcmode="lin" valueType="num">
                                      <p:cBhvr additive="base">
                                        <p:cTn id="28"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08000" y="609600"/>
            <a:ext cx="2203851" cy="5431762"/>
          </a:xfrm>
        </p:spPr>
        <p:txBody>
          <a:bodyPr anchor="ctr">
            <a:normAutofit/>
          </a:bodyPr>
          <a:lstStyle/>
          <a:p>
            <a:r>
              <a:rPr lang="en-US" sz="2800"/>
              <a:t>Cognitive impairment</a:t>
            </a:r>
          </a:p>
        </p:txBody>
      </p:sp>
      <p:sp>
        <p:nvSpPr>
          <p:cNvPr id="3" name="Content Placeholder 2"/>
          <p:cNvSpPr>
            <a:spLocks noGrp="1"/>
          </p:cNvSpPr>
          <p:nvPr>
            <p:ph idx="1"/>
          </p:nvPr>
        </p:nvSpPr>
        <p:spPr>
          <a:xfrm>
            <a:off x="2885166" y="609602"/>
            <a:ext cx="4068084" cy="3208334"/>
          </a:xfrm>
        </p:spPr>
        <p:txBody>
          <a:bodyPr>
            <a:normAutofit/>
          </a:bodyPr>
          <a:lstStyle/>
          <a:p>
            <a:pPr>
              <a:lnSpc>
                <a:spcPct val="90000"/>
              </a:lnSpc>
            </a:pPr>
            <a:r>
              <a:rPr lang="en-US" dirty="0"/>
              <a:t>Orange vs Red</a:t>
            </a:r>
            <a:r>
              <a:rPr dirty="0"/>
              <a:t> flags for </a:t>
            </a:r>
            <a:r>
              <a:rPr lang="en-US" dirty="0"/>
              <a:t>neurocognitive disorder</a:t>
            </a:r>
            <a:r>
              <a:rPr dirty="0"/>
              <a:t> or dementia</a:t>
            </a:r>
            <a:endParaRPr lang="en-US"/>
          </a:p>
          <a:p>
            <a:pPr>
              <a:lnSpc>
                <a:spcPct val="90000"/>
              </a:lnSpc>
            </a:pPr>
            <a:r>
              <a:rPr lang="en-US" dirty="0"/>
              <a:t>Medical evaluation important as many conditions can mimic “dementia”</a:t>
            </a:r>
            <a:endParaRPr lang="en-US"/>
          </a:p>
          <a:p>
            <a:pPr lvl="1">
              <a:lnSpc>
                <a:spcPct val="90000"/>
              </a:lnSpc>
            </a:pPr>
            <a:r>
              <a:rPr lang="en-US" dirty="0"/>
              <a:t>e.g. d</a:t>
            </a:r>
            <a:r>
              <a:rPr dirty="0"/>
              <a:t>epression</a:t>
            </a:r>
            <a:r>
              <a:rPr lang="en-US" dirty="0"/>
              <a:t>/anxiety</a:t>
            </a:r>
            <a:r>
              <a:rPr dirty="0"/>
              <a:t>, delirium, hearing loss</a:t>
            </a:r>
            <a:r>
              <a:rPr lang="en-US" dirty="0"/>
              <a:t>, </a:t>
            </a:r>
            <a:r>
              <a:rPr dirty="0"/>
              <a:t> </a:t>
            </a:r>
            <a:r>
              <a:rPr lang="en-US" dirty="0"/>
              <a:t>medication effects, drugs, alcohol, organ dysfunction, vitamin deficiencies, electrolyte derangements, seizures, infections, brain tumors</a:t>
            </a:r>
            <a:endParaRPr lang="en-US"/>
          </a:p>
        </p:txBody>
      </p:sp>
      <p:pic>
        <p:nvPicPr>
          <p:cNvPr id="5" name="Picture 4">
            <a:extLst>
              <a:ext uri="{FF2B5EF4-FFF2-40B4-BE49-F238E27FC236}">
                <a16:creationId xmlns:a16="http://schemas.microsoft.com/office/drawing/2014/main" id="{83123A92-ACD8-66D1-CDBE-50F8E4D3AB63}"/>
              </a:ext>
            </a:extLst>
          </p:cNvPr>
          <p:cNvPicPr>
            <a:picLocks noChangeAspect="1"/>
          </p:cNvPicPr>
          <p:nvPr/>
        </p:nvPicPr>
        <p:blipFill>
          <a:blip r:embed="rId3"/>
          <a:stretch>
            <a:fillRect/>
          </a:stretch>
        </p:blipFill>
        <p:spPr>
          <a:xfrm>
            <a:off x="2885165" y="4048918"/>
            <a:ext cx="5580595" cy="253916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When to Seek Cognitive Evaluation</a:t>
            </a:r>
          </a:p>
        </p:txBody>
      </p:sp>
      <p:sp>
        <p:nvSpPr>
          <p:cNvPr id="3" name="Content Placeholder 2"/>
          <p:cNvSpPr>
            <a:spLocks noGrp="1"/>
          </p:cNvSpPr>
          <p:nvPr>
            <p:ph idx="1"/>
          </p:nvPr>
        </p:nvSpPr>
        <p:spPr/>
        <p:txBody>
          <a:bodyPr>
            <a:normAutofit/>
          </a:bodyPr>
          <a:lstStyle/>
          <a:p>
            <a:r>
              <a:rPr lang="en-US" dirty="0"/>
              <a:t>C</a:t>
            </a:r>
            <a:r>
              <a:rPr dirty="0"/>
              <a:t>oncerns warrant testing</a:t>
            </a:r>
            <a:r>
              <a:rPr lang="en-US" dirty="0"/>
              <a:t>: when poor judgement impacting function and safety</a:t>
            </a:r>
            <a:endParaRPr dirty="0"/>
          </a:p>
          <a:p>
            <a:r>
              <a:rPr dirty="0"/>
              <a:t>What testing can and cannot determine</a:t>
            </a:r>
          </a:p>
          <a:p>
            <a:r>
              <a:rPr dirty="0"/>
              <a:t>Using results for planning, not just diagnosis</a:t>
            </a:r>
            <a:endParaRPr lang="en-US" dirty="0"/>
          </a:p>
          <a:p>
            <a:pPr lvl="1"/>
            <a:r>
              <a:rPr lang="en-US" dirty="0"/>
              <a:t>Primary care, neurology, </a:t>
            </a:r>
            <a:r>
              <a:rPr lang="en-US" dirty="0" err="1"/>
              <a:t>geri</a:t>
            </a:r>
            <a:r>
              <a:rPr lang="en-US" dirty="0"/>
              <a:t>-psychiatry, neuropsychiatric evaluations</a:t>
            </a:r>
          </a:p>
          <a:p>
            <a:pPr lvl="1"/>
            <a:r>
              <a:rPr lang="en-US" dirty="0"/>
              <a:t>Labs, imaging, cognitive assessments</a:t>
            </a:r>
          </a:p>
          <a:p>
            <a:pPr lvl="1"/>
            <a:r>
              <a:rPr lang="en-US" dirty="0"/>
              <a:t>Important not to ignore testing as there are some reversible conditions that can cause cognitive impairment. </a:t>
            </a:r>
          </a:p>
          <a:p>
            <a:r>
              <a:rPr lang="en-US" dirty="0"/>
              <a:t>Importance of caregiver education, do’s/don’ts, support groups, legal/financial planning, </a:t>
            </a:r>
            <a:r>
              <a:rPr lang="en-US" dirty="0" err="1"/>
              <a:t>etc</a:t>
            </a:r>
            <a:endParaRPr dirty="0"/>
          </a:p>
        </p:txBody>
      </p:sp>
      <p:pic>
        <p:nvPicPr>
          <p:cNvPr id="5" name="Picture 4">
            <a:extLst>
              <a:ext uri="{FF2B5EF4-FFF2-40B4-BE49-F238E27FC236}">
                <a16:creationId xmlns:a16="http://schemas.microsoft.com/office/drawing/2014/main" id="{D16F4625-41ED-50C2-D9AF-C2AA91E81B75}"/>
              </a:ext>
            </a:extLst>
          </p:cNvPr>
          <p:cNvPicPr>
            <a:picLocks noChangeAspect="1"/>
          </p:cNvPicPr>
          <p:nvPr/>
        </p:nvPicPr>
        <p:blipFill>
          <a:blip r:embed="rId3"/>
          <a:stretch>
            <a:fillRect/>
          </a:stretch>
        </p:blipFill>
        <p:spPr>
          <a:xfrm>
            <a:off x="1942965" y="5919110"/>
            <a:ext cx="2629035" cy="70488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When to Step In: Care and Finances</a:t>
            </a:r>
          </a:p>
        </p:txBody>
      </p:sp>
      <p:sp>
        <p:nvSpPr>
          <p:cNvPr id="3" name="Content Placeholder 2"/>
          <p:cNvSpPr>
            <a:spLocks noGrp="1"/>
          </p:cNvSpPr>
          <p:nvPr>
            <p:ph idx="1"/>
          </p:nvPr>
        </p:nvSpPr>
        <p:spPr/>
        <p:txBody>
          <a:bodyPr/>
          <a:lstStyle/>
          <a:p>
            <a:r>
              <a:rPr dirty="0"/>
              <a:t>Warning signs of declining capacity</a:t>
            </a:r>
          </a:p>
          <a:p>
            <a:r>
              <a:rPr dirty="0"/>
              <a:t>Gradual vs urgent intervention</a:t>
            </a:r>
          </a:p>
          <a:p>
            <a:r>
              <a:rPr dirty="0"/>
              <a:t>Preserving autonomy while reducing risk</a:t>
            </a:r>
            <a:endParaRPr lang="en-US" dirty="0"/>
          </a:p>
          <a:p>
            <a:r>
              <a:rPr lang="en-US" dirty="0"/>
              <a:t>Most important thing to do is plan and complete as many documents your loved one will allow as recommended by clinicians and estate planners</a:t>
            </a:r>
            <a:endParaRP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Documents: Must have capacity</a:t>
            </a:r>
            <a:endParaRPr dirty="0"/>
          </a:p>
        </p:txBody>
      </p:sp>
      <p:sp>
        <p:nvSpPr>
          <p:cNvPr id="3" name="Content Placeholder 2"/>
          <p:cNvSpPr>
            <a:spLocks noGrp="1"/>
          </p:cNvSpPr>
          <p:nvPr>
            <p:ph idx="1"/>
          </p:nvPr>
        </p:nvSpPr>
        <p:spPr>
          <a:xfrm>
            <a:off x="609598" y="1930400"/>
            <a:ext cx="6347714" cy="4318000"/>
          </a:xfrm>
        </p:spPr>
        <p:txBody>
          <a:bodyPr>
            <a:normAutofit fontScale="85000" lnSpcReduction="20000"/>
          </a:bodyPr>
          <a:lstStyle/>
          <a:p>
            <a:r>
              <a:rPr lang="en-US" dirty="0"/>
              <a:t>Types of Power of Attorney</a:t>
            </a:r>
          </a:p>
          <a:p>
            <a:pPr lvl="1"/>
            <a:r>
              <a:rPr lang="en-US" dirty="0"/>
              <a:t>General durable; financial; attorney-in-fact</a:t>
            </a:r>
          </a:p>
          <a:p>
            <a:pPr lvl="1"/>
            <a:r>
              <a:rPr lang="en-US" dirty="0"/>
              <a:t>Health care; who, when, where</a:t>
            </a:r>
          </a:p>
          <a:p>
            <a:r>
              <a:rPr lang="en-US" dirty="0"/>
              <a:t>Living Will</a:t>
            </a:r>
          </a:p>
          <a:p>
            <a:pPr lvl="1"/>
            <a:r>
              <a:rPr lang="en-US" dirty="0"/>
              <a:t>Road map for health care proxy, surrogate</a:t>
            </a:r>
          </a:p>
          <a:p>
            <a:pPr lvl="1"/>
            <a:r>
              <a:rPr lang="en-US" dirty="0"/>
              <a:t>Only applicable </a:t>
            </a:r>
            <a:r>
              <a:rPr lang="en-US" u="sng" dirty="0"/>
              <a:t>while you are alive</a:t>
            </a:r>
            <a:r>
              <a:rPr lang="en-US" dirty="0"/>
              <a:t>, except for funeral arrangements</a:t>
            </a:r>
          </a:p>
          <a:p>
            <a:pPr lvl="1"/>
            <a:r>
              <a:rPr lang="en-US" dirty="0"/>
              <a:t>Views on life-sustaining treatments </a:t>
            </a:r>
            <a:r>
              <a:rPr lang="en-US" dirty="0">
                <a:sym typeface="Wingdings" panose="05000000000000000000" pitchFamily="2" charset="2"/>
              </a:rPr>
              <a:t> Portable Orders</a:t>
            </a:r>
            <a:endParaRPr lang="en-US" dirty="0"/>
          </a:p>
          <a:p>
            <a:pPr lvl="1"/>
            <a:r>
              <a:rPr lang="en-US" dirty="0"/>
              <a:t>Preferences for independence and location of care</a:t>
            </a:r>
          </a:p>
          <a:p>
            <a:r>
              <a:rPr lang="en-US" dirty="0"/>
              <a:t>Standard Will</a:t>
            </a:r>
          </a:p>
          <a:p>
            <a:pPr lvl="1"/>
            <a:r>
              <a:rPr lang="en-US" dirty="0"/>
              <a:t>Part of estate planning, executor, beneficiaries. </a:t>
            </a:r>
          </a:p>
          <a:p>
            <a:pPr lvl="1"/>
            <a:r>
              <a:rPr lang="en-US" dirty="0"/>
              <a:t>Only takes into effect </a:t>
            </a:r>
            <a:r>
              <a:rPr lang="en-US" u="sng" dirty="0"/>
              <a:t>after you die</a:t>
            </a:r>
          </a:p>
          <a:p>
            <a:r>
              <a:rPr lang="en-US" dirty="0"/>
              <a:t>Living Trust</a:t>
            </a:r>
          </a:p>
          <a:p>
            <a:pPr lvl="1"/>
            <a:r>
              <a:rPr lang="en-US" dirty="0"/>
              <a:t>Avoids probate, court distribution and involvement, more tax implications</a:t>
            </a: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500"/>
                                        <p:tgtEl>
                                          <p:spTgt spid="3">
                                            <p:txEl>
                                              <p:pRg st="4" end="4"/>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fade">
                                      <p:cBhvr>
                                        <p:cTn id="24" dur="500"/>
                                        <p:tgtEl>
                                          <p:spTgt spid="3">
                                            <p:txEl>
                                              <p:pRg st="5" end="5"/>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fade">
                                      <p:cBhvr>
                                        <p:cTn id="27" dur="500"/>
                                        <p:tgtEl>
                                          <p:spTgt spid="3">
                                            <p:txEl>
                                              <p:pRg st="6" end="6"/>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3">
                                            <p:txEl>
                                              <p:pRg st="7" end="7"/>
                                            </p:txEl>
                                          </p:spTgt>
                                        </p:tgtEl>
                                        <p:attrNameLst>
                                          <p:attrName>style.visibility</p:attrName>
                                        </p:attrNameLst>
                                      </p:cBhvr>
                                      <p:to>
                                        <p:strVal val="visible"/>
                                      </p:to>
                                    </p:set>
                                    <p:animEffect transition="in" filter="fade">
                                      <p:cBhvr>
                                        <p:cTn id="30" dur="500"/>
                                        <p:tgtEl>
                                          <p:spTgt spid="3">
                                            <p:txEl>
                                              <p:pRg st="7" end="7"/>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animEffect transition="in" filter="fade">
                                      <p:cBhvr>
                                        <p:cTn id="35" dur="500"/>
                                        <p:tgtEl>
                                          <p:spTgt spid="3">
                                            <p:txEl>
                                              <p:pRg st="8" end="8"/>
                                            </p:txEl>
                                          </p:spTgt>
                                        </p:tgtEl>
                                      </p:cBhvr>
                                    </p:animEffect>
                                  </p:childTnLst>
                                </p:cTn>
                              </p:par>
                              <p:par>
                                <p:cTn id="36" presetID="10" presetClass="entr" presetSubtype="0" fill="hold" nodeType="withEffect">
                                  <p:stCondLst>
                                    <p:cond delay="0"/>
                                  </p:stCondLst>
                                  <p:childTnLst>
                                    <p:set>
                                      <p:cBhvr>
                                        <p:cTn id="37" dur="1" fill="hold">
                                          <p:stCondLst>
                                            <p:cond delay="0"/>
                                          </p:stCondLst>
                                        </p:cTn>
                                        <p:tgtEl>
                                          <p:spTgt spid="3">
                                            <p:txEl>
                                              <p:pRg st="9" end="9"/>
                                            </p:txEl>
                                          </p:spTgt>
                                        </p:tgtEl>
                                        <p:attrNameLst>
                                          <p:attrName>style.visibility</p:attrName>
                                        </p:attrNameLst>
                                      </p:cBhvr>
                                      <p:to>
                                        <p:strVal val="visible"/>
                                      </p:to>
                                    </p:set>
                                    <p:animEffect transition="in" filter="fade">
                                      <p:cBhvr>
                                        <p:cTn id="38" dur="500"/>
                                        <p:tgtEl>
                                          <p:spTgt spid="3">
                                            <p:txEl>
                                              <p:pRg st="9" end="9"/>
                                            </p:txEl>
                                          </p:spTgt>
                                        </p:tgtEl>
                                      </p:cBhvr>
                                    </p:animEffect>
                                  </p:childTnLst>
                                </p:cTn>
                              </p:par>
                              <p:par>
                                <p:cTn id="39" presetID="10" presetClass="entr" presetSubtype="0" fill="hold" nodeType="withEffect">
                                  <p:stCondLst>
                                    <p:cond delay="0"/>
                                  </p:stCondLst>
                                  <p:childTnLst>
                                    <p:set>
                                      <p:cBhvr>
                                        <p:cTn id="40" dur="1" fill="hold">
                                          <p:stCondLst>
                                            <p:cond delay="0"/>
                                          </p:stCondLst>
                                        </p:cTn>
                                        <p:tgtEl>
                                          <p:spTgt spid="3">
                                            <p:txEl>
                                              <p:pRg st="10" end="10"/>
                                            </p:txEl>
                                          </p:spTgt>
                                        </p:tgtEl>
                                        <p:attrNameLst>
                                          <p:attrName>style.visibility</p:attrName>
                                        </p:attrNameLst>
                                      </p:cBhvr>
                                      <p:to>
                                        <p:strVal val="visible"/>
                                      </p:to>
                                    </p:set>
                                    <p:animEffect transition="in" filter="fade">
                                      <p:cBhvr>
                                        <p:cTn id="41" dur="500"/>
                                        <p:tgtEl>
                                          <p:spTgt spid="3">
                                            <p:txEl>
                                              <p:pRg st="10" end="10"/>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3">
                                            <p:txEl>
                                              <p:pRg st="11" end="11"/>
                                            </p:txEl>
                                          </p:spTgt>
                                        </p:tgtEl>
                                        <p:attrNameLst>
                                          <p:attrName>style.visibility</p:attrName>
                                        </p:attrNameLst>
                                      </p:cBhvr>
                                      <p:to>
                                        <p:strVal val="visible"/>
                                      </p:to>
                                    </p:set>
                                    <p:animEffect transition="in" filter="fade">
                                      <p:cBhvr>
                                        <p:cTn id="46" dur="500"/>
                                        <p:tgtEl>
                                          <p:spTgt spid="3">
                                            <p:txEl>
                                              <p:pRg st="11" end="11"/>
                                            </p:txEl>
                                          </p:spTgt>
                                        </p:tgtEl>
                                      </p:cBhvr>
                                    </p:animEffect>
                                  </p:childTnLst>
                                </p:cTn>
                              </p:par>
                              <p:par>
                                <p:cTn id="47" presetID="10" presetClass="entr" presetSubtype="0" fill="hold" nodeType="withEffect">
                                  <p:stCondLst>
                                    <p:cond delay="0"/>
                                  </p:stCondLst>
                                  <p:childTnLst>
                                    <p:set>
                                      <p:cBhvr>
                                        <p:cTn id="48" dur="1" fill="hold">
                                          <p:stCondLst>
                                            <p:cond delay="0"/>
                                          </p:stCondLst>
                                        </p:cTn>
                                        <p:tgtEl>
                                          <p:spTgt spid="3">
                                            <p:txEl>
                                              <p:pRg st="12" end="12"/>
                                            </p:txEl>
                                          </p:spTgt>
                                        </p:tgtEl>
                                        <p:attrNameLst>
                                          <p:attrName>style.visibility</p:attrName>
                                        </p:attrNameLst>
                                      </p:cBhvr>
                                      <p:to>
                                        <p:strVal val="visible"/>
                                      </p:to>
                                    </p:set>
                                    <p:animEffect transition="in" filter="fade">
                                      <p:cBhvr>
                                        <p:cTn id="49" dur="500"/>
                                        <p:tgtEl>
                                          <p:spTgt spid="3">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D2D9BE-C5D1-FDFE-BD40-39A5F421CA83}"/>
              </a:ext>
            </a:extLst>
          </p:cNvPr>
          <p:cNvSpPr>
            <a:spLocks noGrp="1"/>
          </p:cNvSpPr>
          <p:nvPr>
            <p:ph type="title"/>
          </p:nvPr>
        </p:nvSpPr>
        <p:spPr>
          <a:xfrm>
            <a:off x="281927" y="609600"/>
            <a:ext cx="7562083" cy="1320800"/>
          </a:xfrm>
        </p:spPr>
        <p:txBody>
          <a:bodyPr>
            <a:noAutofit/>
          </a:bodyPr>
          <a:lstStyle/>
          <a:p>
            <a:r>
              <a:rPr lang="en-US" sz="2800" dirty="0"/>
              <a:t>Portable Orders: POST </a:t>
            </a:r>
            <a:br>
              <a:rPr lang="en-US" sz="2800" dirty="0"/>
            </a:br>
            <a:r>
              <a:rPr lang="en-US" sz="2800" dirty="0"/>
              <a:t>(Physician Orders for Scope of Treatment) </a:t>
            </a:r>
          </a:p>
        </p:txBody>
      </p:sp>
      <p:sp>
        <p:nvSpPr>
          <p:cNvPr id="3" name="Content Placeholder 2">
            <a:extLst>
              <a:ext uri="{FF2B5EF4-FFF2-40B4-BE49-F238E27FC236}">
                <a16:creationId xmlns:a16="http://schemas.microsoft.com/office/drawing/2014/main" id="{F397B24D-F15D-0375-E00C-B911ADA25F85}"/>
              </a:ext>
            </a:extLst>
          </p:cNvPr>
          <p:cNvSpPr>
            <a:spLocks noGrp="1"/>
          </p:cNvSpPr>
          <p:nvPr>
            <p:ph idx="1"/>
          </p:nvPr>
        </p:nvSpPr>
        <p:spPr>
          <a:xfrm>
            <a:off x="411296" y="2104506"/>
            <a:ext cx="6347714" cy="3880773"/>
          </a:xfrm>
        </p:spPr>
        <p:txBody>
          <a:bodyPr/>
          <a:lstStyle/>
          <a:p>
            <a:r>
              <a:rPr lang="en-US" dirty="0"/>
              <a:t>Not technically an advance directive, but an actual medical order</a:t>
            </a:r>
          </a:p>
          <a:p>
            <a:r>
              <a:rPr lang="en-US" dirty="0"/>
              <a:t>Travels w/ patient across settings (home, EMS, ER, SNF)</a:t>
            </a:r>
          </a:p>
          <a:p>
            <a:r>
              <a:rPr lang="en-US" dirty="0"/>
              <a:t>Best to use when life limited disease is present, prognosis on the order of years vs decades</a:t>
            </a:r>
          </a:p>
          <a:p>
            <a:r>
              <a:rPr lang="en-US" dirty="0"/>
              <a:t>Only recommended if you are limiting care </a:t>
            </a:r>
          </a:p>
          <a:p>
            <a:pPr lvl="1"/>
            <a:r>
              <a:rPr lang="en-US" dirty="0"/>
              <a:t>Cardiopulmonary resuscitation, advanced airways, level of hospital care, antibiotics, blood transfusions, IV’s, feeding tubes, dialysis, etc.</a:t>
            </a:r>
          </a:p>
        </p:txBody>
      </p:sp>
      <p:pic>
        <p:nvPicPr>
          <p:cNvPr id="5" name="Picture 4">
            <a:extLst>
              <a:ext uri="{FF2B5EF4-FFF2-40B4-BE49-F238E27FC236}">
                <a16:creationId xmlns:a16="http://schemas.microsoft.com/office/drawing/2014/main" id="{BC6D939C-9D33-A587-9669-96E8687A575E}"/>
              </a:ext>
            </a:extLst>
          </p:cNvPr>
          <p:cNvPicPr>
            <a:picLocks noChangeAspect="1"/>
          </p:cNvPicPr>
          <p:nvPr/>
        </p:nvPicPr>
        <p:blipFill>
          <a:blip r:embed="rId2"/>
          <a:stretch>
            <a:fillRect/>
          </a:stretch>
        </p:blipFill>
        <p:spPr>
          <a:xfrm>
            <a:off x="1552514" y="5413750"/>
            <a:ext cx="3835597" cy="571529"/>
          </a:xfrm>
          <a:prstGeom prst="rect">
            <a:avLst/>
          </a:prstGeom>
        </p:spPr>
      </p:pic>
      <p:pic>
        <p:nvPicPr>
          <p:cNvPr id="7" name="Picture 6">
            <a:extLst>
              <a:ext uri="{FF2B5EF4-FFF2-40B4-BE49-F238E27FC236}">
                <a16:creationId xmlns:a16="http://schemas.microsoft.com/office/drawing/2014/main" id="{B8E33D47-73D7-063B-202C-DC2BB52914FE}"/>
              </a:ext>
            </a:extLst>
          </p:cNvPr>
          <p:cNvPicPr>
            <a:picLocks noChangeAspect="1"/>
          </p:cNvPicPr>
          <p:nvPr/>
        </p:nvPicPr>
        <p:blipFill>
          <a:blip r:embed="rId3"/>
          <a:stretch>
            <a:fillRect/>
          </a:stretch>
        </p:blipFill>
        <p:spPr>
          <a:xfrm>
            <a:off x="281927" y="1093729"/>
            <a:ext cx="8190044" cy="5279297"/>
          </a:xfrm>
          <a:prstGeom prst="rect">
            <a:avLst/>
          </a:prstGeom>
        </p:spPr>
      </p:pic>
    </p:spTree>
    <p:extLst>
      <p:ext uri="{BB962C8B-B14F-4D97-AF65-F5344CB8AC3E}">
        <p14:creationId xmlns:p14="http://schemas.microsoft.com/office/powerpoint/2010/main" val="3054871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Facet</Template>
  <TotalTime>386</TotalTime>
  <Words>1846</Words>
  <Application>Microsoft Office PowerPoint</Application>
  <PresentationFormat>On-screen Show (4:3)</PresentationFormat>
  <Paragraphs>253</Paragraphs>
  <Slides>25</Slides>
  <Notes>11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25</vt:i4>
      </vt:variant>
    </vt:vector>
  </HeadingPairs>
  <TitlesOfParts>
    <vt:vector size="31" baseType="lpstr">
      <vt:lpstr>Aptos</vt:lpstr>
      <vt:lpstr>Arial</vt:lpstr>
      <vt:lpstr>Trebuchet MS</vt:lpstr>
      <vt:lpstr>Wingdings</vt:lpstr>
      <vt:lpstr>Wingdings 3</vt:lpstr>
      <vt:lpstr>Facet</vt:lpstr>
      <vt:lpstr>Lifelong Education &amp; Aging Resource Network   Facing Hard Conversations: Aging, Decline, and End-of-Life Care</vt:lpstr>
      <vt:lpstr>Learning Objectives</vt:lpstr>
      <vt:lpstr>Why These Questions Matter</vt:lpstr>
      <vt:lpstr>Normal Aging vs Dementia: Neurocognitive disorder</vt:lpstr>
      <vt:lpstr>Cognitive impairment</vt:lpstr>
      <vt:lpstr>When to Seek Cognitive Evaluation</vt:lpstr>
      <vt:lpstr>When to Step In: Care and Finances</vt:lpstr>
      <vt:lpstr>Documents: Must have capacity</vt:lpstr>
      <vt:lpstr>Portable Orders: POST  (Physician Orders for Scope of Treatment) </vt:lpstr>
      <vt:lpstr>Conservatorship vs Guardianship</vt:lpstr>
      <vt:lpstr>Is It Still Safe to Live Alone?</vt:lpstr>
      <vt:lpstr>Future Living Arrangements</vt:lpstr>
      <vt:lpstr>When Treatment May Be Doing More Harm Than Good</vt:lpstr>
      <vt:lpstr>Big Picture: Helpful</vt:lpstr>
      <vt:lpstr>Prognostication</vt:lpstr>
      <vt:lpstr>Prolonging Life vs Prolonging Suffering</vt:lpstr>
      <vt:lpstr>Palliative Care: Support at Any Stage</vt:lpstr>
      <vt:lpstr>Driving: Safety, Independence, and Risk</vt:lpstr>
      <vt:lpstr>End-of-Life Choices</vt:lpstr>
      <vt:lpstr>Hospice Care: When and Why</vt:lpstr>
      <vt:lpstr>Voluntary Stopping Eating and Drinking (VSED)</vt:lpstr>
      <vt:lpstr>Death with Dignity: Medical Aid in Dying</vt:lpstr>
      <vt:lpstr>Death with Dignity: Medical Aid in Dying cont…</vt:lpstr>
      <vt:lpstr>Key Takeaways</vt:lpstr>
      <vt:lpstr>Citations: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Billy Galligar, MD</cp:lastModifiedBy>
  <cp:revision>5</cp:revision>
  <dcterms:created xsi:type="dcterms:W3CDTF">2013-01-27T09:14:16Z</dcterms:created>
  <dcterms:modified xsi:type="dcterms:W3CDTF">2026-01-08T08:49:19Z</dcterms:modified>
  <cp:category/>
</cp:coreProperties>
</file>