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theme/theme2.xml" ContentType="application/vnd.openxmlformats-officedocument.theme+xml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Georgia"/>
        <a:ea typeface="Georgia"/>
        <a:cs typeface="Georgia"/>
        <a:sym typeface="Georgi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5" name="Shape 10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733203"/>
            <a:ext cx="9144001" cy="6124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rcRect l="0" t="0" r="7" b="7"/>
          <a:stretch>
            <a:fillRect/>
          </a:stretch>
        </p:blipFill>
        <p:spPr>
          <a:xfrm>
            <a:off x="6476999" y="1295399"/>
            <a:ext cx="901305" cy="9013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5" y="0"/>
                </a:moveTo>
                <a:cubicBezTo>
                  <a:pt x="4840" y="0"/>
                  <a:pt x="0" y="4840"/>
                  <a:pt x="0" y="10805"/>
                </a:cubicBezTo>
                <a:cubicBezTo>
                  <a:pt x="0" y="16770"/>
                  <a:pt x="4840" y="21600"/>
                  <a:pt x="10805" y="21600"/>
                </a:cubicBezTo>
                <a:cubicBezTo>
                  <a:pt x="16770" y="21600"/>
                  <a:pt x="21600" y="16770"/>
                  <a:pt x="21600" y="10805"/>
                </a:cubicBezTo>
                <a:cubicBezTo>
                  <a:pt x="21600" y="4840"/>
                  <a:pt x="16770" y="0"/>
                  <a:pt x="10805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292100" dist="76200" dir="2700000">
              <a:srgbClr val="333333">
                <a:alpha val="50000"/>
              </a:srgbClr>
            </a:outerShdw>
          </a:effectLst>
        </p:spPr>
      </p:pic>
      <p:pic>
        <p:nvPicPr>
          <p:cNvPr id="14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91200" y="1905000"/>
            <a:ext cx="1240462" cy="12404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4"/>
                  <a:pt x="4836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292100" dist="76200" dir="2700000">
              <a:srgbClr val="333333">
                <a:alpha val="50000"/>
              </a:srgbClr>
            </a:outerShdw>
          </a:effectLst>
        </p:spPr>
      </p:pic>
      <p:pic>
        <p:nvPicPr>
          <p:cNvPr id="15" name="Picture 9" descr="Picture 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05600" y="2209800"/>
            <a:ext cx="1828800" cy="1828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292100" dist="76200" dir="2700000">
              <a:srgbClr val="333333">
                <a:alpha val="50000"/>
              </a:srgbClr>
            </a:outerShdw>
          </a:effectLst>
        </p:spPr>
      </p:pic>
      <p:sp>
        <p:nvSpPr>
          <p:cNvPr id="16" name="Title Text"/>
          <p:cNvSpPr txBox="1"/>
          <p:nvPr>
            <p:ph type="title"/>
          </p:nvPr>
        </p:nvSpPr>
        <p:spPr>
          <a:xfrm>
            <a:off x="381000" y="381000"/>
            <a:ext cx="7772400" cy="76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7" name="Body Level One…"/>
          <p:cNvSpPr txBox="1"/>
          <p:nvPr>
            <p:ph type="body" sz="quarter" idx="1" hasCustomPrompt="1"/>
          </p:nvPr>
        </p:nvSpPr>
        <p:spPr>
          <a:xfrm>
            <a:off x="439948" y="1219200"/>
            <a:ext cx="5275053" cy="1295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/>
            </a:lvl1pPr>
            <a:lvl2pPr marL="0" indent="4572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/>
            </a:lvl2pPr>
            <a:lvl3pPr marL="0" indent="9144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/>
            </a:lvl3pPr>
            <a:lvl4pPr marL="0" indent="13716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/>
            </a:lvl4pPr>
            <a:lvl5pPr marL="0" indent="18288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600"/>
            </a:lvl5pPr>
          </a:lstStyle>
          <a:p>
            <a:pPr/>
            <a:r>
              <a:t>Click to Edit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rcRect l="0" t="50811" r="45394" b="0"/>
          <a:stretch>
            <a:fillRect/>
          </a:stretch>
        </p:blipFill>
        <p:spPr>
          <a:xfrm>
            <a:off x="1755" y="0"/>
            <a:ext cx="9142245" cy="5516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rcRect l="0" t="0" r="0" b="3"/>
          <a:stretch>
            <a:fillRect/>
          </a:stretch>
        </p:blipFill>
        <p:spPr>
          <a:xfrm>
            <a:off x="685799" y="1066799"/>
            <a:ext cx="1979922" cy="20137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8" y="0"/>
                </a:moveTo>
                <a:cubicBezTo>
                  <a:pt x="4833" y="0"/>
                  <a:pt x="0" y="4835"/>
                  <a:pt x="0" y="10800"/>
                </a:cubicBezTo>
                <a:cubicBezTo>
                  <a:pt x="0" y="16765"/>
                  <a:pt x="4833" y="21600"/>
                  <a:pt x="10798" y="21600"/>
                </a:cubicBezTo>
                <a:cubicBezTo>
                  <a:pt x="16762" y="21600"/>
                  <a:pt x="21600" y="16765"/>
                  <a:pt x="21600" y="10800"/>
                </a:cubicBezTo>
                <a:cubicBezTo>
                  <a:pt x="21600" y="4835"/>
                  <a:pt x="16762" y="0"/>
                  <a:pt x="10798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7" name="Click to edit master title style"/>
          <p:cNvSpPr txBox="1"/>
          <p:nvPr>
            <p:ph type="title" hasCustomPrompt="1"/>
          </p:nvPr>
        </p:nvSpPr>
        <p:spPr>
          <a:xfrm>
            <a:off x="3768304" y="1905000"/>
            <a:ext cx="5105401" cy="1143001"/>
          </a:xfrm>
          <a:prstGeom prst="rect">
            <a:avLst/>
          </a:prstGeom>
        </p:spPr>
        <p:txBody>
          <a:bodyPr anchor="b"/>
          <a:lstStyle>
            <a:lvl1pPr>
              <a:defRPr sz="3600"/>
            </a:lvl1pPr>
          </a:lstStyle>
          <a:p>
            <a:pPr/>
            <a:r>
              <a:t>Click to edit master title style</a:t>
            </a:r>
          </a:p>
        </p:txBody>
      </p:sp>
      <p:sp>
        <p:nvSpPr>
          <p:cNvPr id="28" name="Body Level One…"/>
          <p:cNvSpPr txBox="1"/>
          <p:nvPr>
            <p:ph type="body" sz="quarter" idx="1"/>
          </p:nvPr>
        </p:nvSpPr>
        <p:spPr>
          <a:xfrm>
            <a:off x="3810000" y="3048000"/>
            <a:ext cx="5105400" cy="1500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SzTx/>
              <a:buFontTx/>
              <a:buNone/>
            </a:lvl1pPr>
            <a:lvl2pPr marL="0" indent="457200">
              <a:lnSpc>
                <a:spcPct val="100000"/>
              </a:lnSpc>
              <a:spcBef>
                <a:spcPts val="400"/>
              </a:spcBef>
              <a:buSzTx/>
              <a:buFontTx/>
              <a:buNone/>
            </a:lvl2pPr>
            <a:lvl3pPr marL="0" indent="914400">
              <a:lnSpc>
                <a:spcPct val="100000"/>
              </a:lnSpc>
              <a:spcBef>
                <a:spcPts val="400"/>
              </a:spcBef>
              <a:buSzTx/>
              <a:buFontTx/>
              <a:buNone/>
            </a:lvl3pPr>
            <a:lvl4pPr marL="0" indent="1371600">
              <a:lnSpc>
                <a:spcPct val="100000"/>
              </a:lnSpc>
              <a:spcBef>
                <a:spcPts val="400"/>
              </a:spcBef>
              <a:buSzTx/>
              <a:buFontTx/>
              <a:buNone/>
            </a:lvl4pPr>
            <a:lvl5pPr marL="0" indent="1828800">
              <a:lnSpc>
                <a:spcPct val="100000"/>
              </a:lnSpc>
              <a:spcBef>
                <a:spcPts val="400"/>
              </a:spcBef>
              <a:buSzTx/>
              <a:buFont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sz="half" idx="1"/>
          </p:nvPr>
        </p:nvSpPr>
        <p:spPr>
          <a:xfrm>
            <a:off x="457200" y="1828800"/>
            <a:ext cx="4038600" cy="429736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buSzPct val="100000"/>
              <a:defRPr sz="2400"/>
            </a:lvl1pPr>
            <a:lvl2pPr marL="800100" indent="-342900">
              <a:lnSpc>
                <a:spcPct val="100000"/>
              </a:lnSpc>
              <a:spcBef>
                <a:spcPts val="500"/>
              </a:spcBef>
              <a:buSzPct val="100000"/>
              <a:buChar char="–"/>
              <a:defRPr sz="2400"/>
            </a:lvl2pPr>
            <a:lvl3pPr marL="1219200" indent="-304800">
              <a:lnSpc>
                <a:spcPct val="100000"/>
              </a:lnSpc>
              <a:spcBef>
                <a:spcPts val="500"/>
              </a:spcBef>
              <a:defRPr sz="2400"/>
            </a:lvl3pPr>
            <a:lvl4pPr marL="1714500" indent="-342900">
              <a:lnSpc>
                <a:spcPct val="100000"/>
              </a:lnSpc>
              <a:spcBef>
                <a:spcPts val="500"/>
              </a:spcBef>
              <a:defRPr sz="2400"/>
            </a:lvl4pPr>
            <a:lvl5pPr marL="2171700" indent="-342900">
              <a:lnSpc>
                <a:spcPct val="100000"/>
              </a:lnSpc>
              <a:spcBef>
                <a:spcPts val="500"/>
              </a:spcBef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Title Text"/>
          <p:cNvSpPr txBox="1"/>
          <p:nvPr>
            <p:ph type="title"/>
          </p:nvPr>
        </p:nvSpPr>
        <p:spPr>
          <a:xfrm>
            <a:off x="457200" y="914400"/>
            <a:ext cx="8229600" cy="609600"/>
          </a:xfrm>
          <a:prstGeom prst="rect">
            <a:avLst/>
          </a:prstGeom>
        </p:spPr>
        <p:txBody>
          <a:bodyPr anchor="ctr"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lvl1pPr>
            <a:lvl2pPr marL="0" indent="45720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lvl2pPr>
            <a:lvl3pPr marL="0" indent="91440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lvl3pPr>
            <a:lvl4pPr marL="0" indent="137160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lvl4pPr>
            <a:lvl5pPr marL="0" indent="182880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lnSpc>
                <a:spcPct val="100000"/>
              </a:lnSpc>
              <a:spcBef>
                <a:spcPts val="400"/>
              </a:spcBef>
              <a:buSzTx/>
              <a:buFontTx/>
              <a:buNone/>
              <a:defRPr b="1"/>
            </a:pP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Title Text"/>
          <p:cNvSpPr txBox="1"/>
          <p:nvPr>
            <p:ph type="title"/>
          </p:nvPr>
        </p:nvSpPr>
        <p:spPr>
          <a:xfrm>
            <a:off x="457200" y="914400"/>
            <a:ext cx="3008314" cy="762000"/>
          </a:xfrm>
          <a:prstGeom prst="rect">
            <a:avLst/>
          </a:prstGeom>
        </p:spPr>
        <p:txBody>
          <a:bodyPr anchor="b"/>
          <a:lstStyle>
            <a:lvl1pPr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idx="1"/>
          </p:nvPr>
        </p:nvSpPr>
        <p:spPr>
          <a:xfrm>
            <a:off x="3575050" y="914400"/>
            <a:ext cx="5111750" cy="521176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SzPct val="100000"/>
              <a:defRPr sz="2800"/>
            </a:lvl1pPr>
            <a:lvl2pPr marL="790575" indent="-333375">
              <a:lnSpc>
                <a:spcPct val="100000"/>
              </a:lnSpc>
              <a:spcBef>
                <a:spcPts val="600"/>
              </a:spcBef>
              <a:buSzPct val="100000"/>
              <a:buChar char="–"/>
              <a:defRPr sz="2800"/>
            </a:lvl2pPr>
            <a:lvl3pPr marL="1234439" indent="-320039">
              <a:lnSpc>
                <a:spcPct val="100000"/>
              </a:lnSpc>
              <a:spcBef>
                <a:spcPts val="600"/>
              </a:spcBef>
              <a:defRPr sz="2800"/>
            </a:lvl3pPr>
            <a:lvl4pPr marL="1727200" indent="-355600">
              <a:lnSpc>
                <a:spcPct val="100000"/>
              </a:lnSpc>
              <a:spcBef>
                <a:spcPts val="600"/>
              </a:spcBef>
              <a:defRPr sz="2800"/>
            </a:lvl4pPr>
            <a:lvl5pPr marL="2184400" indent="-355600">
              <a:lnSpc>
                <a:spcPct val="100000"/>
              </a:lnSpc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3"/>
          <p:cNvSpPr/>
          <p:nvPr>
            <p:ph type="body" sz="half" idx="21"/>
          </p:nvPr>
        </p:nvSpPr>
        <p:spPr>
          <a:xfrm>
            <a:off x="457199" y="1752600"/>
            <a:ext cx="3008315" cy="437356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6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97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lnSpc>
                <a:spcPct val="100000"/>
              </a:lnSpc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4" y="0"/>
            <a:ext cx="9144085" cy="66044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14400"/>
            <a:ext cx="8229600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828800"/>
            <a:ext cx="8229600" cy="42973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423637" y="6404292"/>
            <a:ext cx="26316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9pPr>
    </p:titleStyle>
    <p:bodyStyle>
      <a:lvl1pPr marL="342900" marR="0" indent="-3429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3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1pPr>
      <a:lvl2pPr marL="596900" marR="0" indent="-2540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60000"/>
        <a:buFont typeface="Arial"/>
        <a:buChar char="o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2pPr>
      <a:lvl3pPr marL="11430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3pPr>
      <a:lvl4pPr marL="16002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4pPr>
      <a:lvl5pPr marL="20574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5pPr>
      <a:lvl6pPr marL="25146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6pPr>
      <a:lvl7pPr marL="29718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7pPr>
      <a:lvl8pPr marL="34290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8pPr>
      <a:lvl9pPr marL="3886200" marR="0" indent="-228600" algn="l" defTabSz="914400" rtl="0" latinLnBrk="0">
        <a:lnSpc>
          <a:spcPct val="15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000" u="none"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eorgi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8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hyperlink" Target="mailto:Lsoares@cdh.Idaho.gov" TargetMode="External"/><Relationship Id="rId4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1"/>
          <p:cNvSpPr txBox="1"/>
          <p:nvPr>
            <p:ph type="ctrTitle"/>
          </p:nvPr>
        </p:nvSpPr>
        <p:spPr>
          <a:xfrm>
            <a:off x="381000" y="381000"/>
            <a:ext cx="8153400" cy="823365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pPr/>
            <a:r>
              <a:t>Community Emergency Preparedness</a:t>
            </a:r>
          </a:p>
        </p:txBody>
      </p:sp>
      <p:sp>
        <p:nvSpPr>
          <p:cNvPr id="108" name="Subtitle 2"/>
          <p:cNvSpPr txBox="1"/>
          <p:nvPr>
            <p:ph type="subTitle" sz="quarter" idx="1"/>
          </p:nvPr>
        </p:nvSpPr>
        <p:spPr>
          <a:xfrm>
            <a:off x="439947" y="1219200"/>
            <a:ext cx="4817854" cy="1295400"/>
          </a:xfrm>
          <a:prstGeom prst="rect">
            <a:avLst/>
          </a:prstGeom>
        </p:spPr>
        <p:txBody>
          <a:bodyPr/>
          <a:lstStyle/>
          <a:p>
            <a:pPr>
              <a:defRPr b="1" i="1"/>
            </a:pPr>
            <a:r>
              <a:t>LEARN: L</a:t>
            </a:r>
            <a:r>
              <a:rPr b="0"/>
              <a:t>ifelong </a:t>
            </a:r>
            <a:r>
              <a:t>E</a:t>
            </a:r>
            <a:r>
              <a:rPr b="0"/>
              <a:t>ducation and </a:t>
            </a:r>
            <a:r>
              <a:t>A</a:t>
            </a:r>
            <a:r>
              <a:rPr b="0"/>
              <a:t>ging </a:t>
            </a:r>
            <a:r>
              <a:t>R</a:t>
            </a:r>
            <a:r>
              <a:rPr b="0"/>
              <a:t>esource </a:t>
            </a:r>
            <a:r>
              <a:t>N</a:t>
            </a:r>
            <a:r>
              <a:rPr b="0"/>
              <a:t>etwork </a:t>
            </a:r>
            <a:endParaRPr b="0"/>
          </a:p>
          <a:p>
            <a:pPr/>
          </a:p>
          <a:p>
            <a:pPr/>
            <a:r>
              <a:t>February 12, 2026</a:t>
            </a:r>
          </a:p>
        </p:txBody>
      </p:sp>
      <p:sp>
        <p:nvSpPr>
          <p:cNvPr id="109" name="Rectangle 7"/>
          <p:cNvSpPr/>
          <p:nvPr/>
        </p:nvSpPr>
        <p:spPr>
          <a:xfrm>
            <a:off x="5029200" y="2895600"/>
            <a:ext cx="4114800" cy="1066800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0" name="Rectangle 8"/>
          <p:cNvSpPr/>
          <p:nvPr/>
        </p:nvSpPr>
        <p:spPr>
          <a:xfrm>
            <a:off x="7072745" y="2950966"/>
            <a:ext cx="1295401" cy="1066801"/>
          </a:xfrm>
          <a:prstGeom prst="rect">
            <a:avLst/>
          </a:prstGeom>
          <a:solidFill>
            <a:srgbClr val="FFFFFF"/>
          </a:solidFill>
          <a:ln w="1905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1" name="Subtitle 2"/>
          <p:cNvSpPr txBox="1"/>
          <p:nvPr/>
        </p:nvSpPr>
        <p:spPr>
          <a:xfrm>
            <a:off x="2693313" y="5590618"/>
            <a:ext cx="3661768" cy="127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spcBef>
                <a:spcPts val="400"/>
              </a:spcBef>
              <a:defRPr b="1"/>
            </a:pPr>
            <a:r>
              <a:t>Lauren Soares</a:t>
            </a:r>
            <a:endParaRPr sz="1600"/>
          </a:p>
          <a:p>
            <a:pPr>
              <a:spcBef>
                <a:spcPts val="300"/>
              </a:spcBef>
              <a:defRPr sz="1600"/>
            </a:pPr>
            <a:r>
              <a:t>Public Health Preparedness, Planner</a:t>
            </a:r>
          </a:p>
          <a:p>
            <a:pPr>
              <a:spcBef>
                <a:spcPts val="300"/>
              </a:spcBef>
              <a:defRPr sz="1600"/>
            </a:pPr>
            <a:r>
              <a:t>Central District Health</a:t>
            </a:r>
          </a:p>
        </p:txBody>
      </p:sp>
      <p:pic>
        <p:nvPicPr>
          <p:cNvPr id="112" name="Picture 13" descr="Picture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5638800"/>
            <a:ext cx="2394512" cy="98654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Rectangle 3"/>
          <p:cNvSpPr/>
          <p:nvPr/>
        </p:nvSpPr>
        <p:spPr>
          <a:xfrm>
            <a:off x="5410200" y="1056023"/>
            <a:ext cx="3581400" cy="27897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14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14071" y="1150709"/>
            <a:ext cx="2319339" cy="27227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xfrm>
            <a:off x="228600" y="1295400"/>
            <a:ext cx="4648200" cy="685800"/>
          </a:xfrm>
          <a:prstGeom prst="rect">
            <a:avLst/>
          </a:prstGeom>
        </p:spPr>
        <p:txBody>
          <a:bodyPr/>
          <a:lstStyle/>
          <a:p>
            <a:pPr/>
            <a:r>
              <a:t>Food Storage</a:t>
            </a:r>
          </a:p>
        </p:txBody>
      </p:sp>
      <p:sp>
        <p:nvSpPr>
          <p:cNvPr id="195" name="Content Placeholder 4"/>
          <p:cNvSpPr txBox="1"/>
          <p:nvPr>
            <p:ph type="body" sz="half" idx="1"/>
          </p:nvPr>
        </p:nvSpPr>
        <p:spPr>
          <a:xfrm>
            <a:off x="152400" y="1874836"/>
            <a:ext cx="4800600" cy="3687764"/>
          </a:xfrm>
          <a:prstGeom prst="rect">
            <a:avLst/>
          </a:prstGeom>
        </p:spPr>
        <p:txBody>
          <a:bodyPr/>
          <a:lstStyle/>
          <a:p>
            <a:pPr/>
            <a:r>
              <a:t>Foods with long shelf life</a:t>
            </a:r>
          </a:p>
          <a:p>
            <a:pPr lvl="1" marL="571500" indent="-228600">
              <a:buFont typeface="Courier New"/>
              <a:defRPr sz="1800"/>
            </a:pPr>
            <a:r>
              <a:t>Canned foods</a:t>
            </a:r>
          </a:p>
          <a:p>
            <a:pPr lvl="1" marL="571500" indent="-228600">
              <a:buFont typeface="Courier New"/>
              <a:defRPr sz="1800"/>
            </a:pPr>
            <a:r>
              <a:t>Dried foods</a:t>
            </a:r>
          </a:p>
          <a:p>
            <a:pPr lvl="1" marL="571500" indent="-228600">
              <a:buFont typeface="Courier New"/>
              <a:defRPr sz="1800"/>
            </a:pPr>
            <a:r>
              <a:t>Pre-packaged individual servings</a:t>
            </a:r>
          </a:p>
          <a:p>
            <a:pPr/>
            <a:endParaRPr sz="1800"/>
          </a:p>
          <a:p>
            <a:pPr/>
            <a:r>
              <a:t>Conserve Water by using</a:t>
            </a:r>
          </a:p>
          <a:p>
            <a:pPr lvl="1" marL="571500" indent="-228600">
              <a:buFont typeface="Courier New"/>
              <a:defRPr sz="1800"/>
            </a:pPr>
            <a:r>
              <a:t>Disposable plates &amp; plastic silverware</a:t>
            </a:r>
          </a:p>
          <a:p>
            <a:pPr lvl="1" marL="571500" indent="-228600">
              <a:buFont typeface="Courier New"/>
              <a:defRPr sz="1800"/>
            </a:pPr>
            <a:r>
              <a:t>Baby wipes for personal hygiene</a:t>
            </a:r>
          </a:p>
        </p:txBody>
      </p:sp>
      <p:pic>
        <p:nvPicPr>
          <p:cNvPr id="196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90214" y="3586162"/>
            <a:ext cx="4377586" cy="3195638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itle 1"/>
          <p:cNvSpPr txBox="1"/>
          <p:nvPr/>
        </p:nvSpPr>
        <p:spPr>
          <a:xfrm>
            <a:off x="121919" y="5638800"/>
            <a:ext cx="371856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500"/>
            </a:lvl1pPr>
          </a:lstStyle>
          <a:p>
            <a:pPr/>
            <a:r>
              <a:t>Humans can Survive up to 3 Weeks without Food</a:t>
            </a:r>
          </a:p>
        </p:txBody>
      </p:sp>
      <p:grpSp>
        <p:nvGrpSpPr>
          <p:cNvPr id="200" name="Group 7"/>
          <p:cNvGrpSpPr/>
          <p:nvPr/>
        </p:nvGrpSpPr>
        <p:grpSpPr>
          <a:xfrm>
            <a:off x="527804" y="302562"/>
            <a:ext cx="2291596" cy="916639"/>
            <a:chOff x="0" y="0"/>
            <a:chExt cx="2291595" cy="916638"/>
          </a:xfrm>
        </p:grpSpPr>
        <p:sp>
          <p:nvSpPr>
            <p:cNvPr id="198" name="Chevron 8"/>
            <p:cNvSpPr/>
            <p:nvPr/>
          </p:nvSpPr>
          <p:spPr>
            <a:xfrm>
              <a:off x="0" y="0"/>
              <a:ext cx="2291596" cy="916639"/>
            </a:xfrm>
            <a:prstGeom prst="chevron">
              <a:avLst>
                <a:gd name="adj" fmla="val 50000"/>
              </a:avLst>
            </a:prstGeom>
            <a:solidFill>
              <a:srgbClr val="0080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9" name="Chevron 4"/>
            <p:cNvSpPr txBox="1"/>
            <p:nvPr/>
          </p:nvSpPr>
          <p:spPr>
            <a:xfrm>
              <a:off x="532995" y="225334"/>
              <a:ext cx="1300281" cy="4659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7338" tIns="37338" rIns="37338" bIns="37338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Food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itle 1"/>
          <p:cNvSpPr txBox="1"/>
          <p:nvPr>
            <p:ph type="title"/>
          </p:nvPr>
        </p:nvSpPr>
        <p:spPr>
          <a:xfrm>
            <a:off x="3768304" y="1828800"/>
            <a:ext cx="5105401" cy="838201"/>
          </a:xfrm>
          <a:prstGeom prst="rect">
            <a:avLst/>
          </a:prstGeom>
        </p:spPr>
        <p:txBody>
          <a:bodyPr/>
          <a:lstStyle/>
          <a:p>
            <a:pPr/>
            <a:r>
              <a:t>Go Bag</a:t>
            </a:r>
            <a:r>
              <a:rPr sz="2800"/>
              <a:t>(s)</a:t>
            </a:r>
          </a:p>
        </p:txBody>
      </p:sp>
      <p:pic>
        <p:nvPicPr>
          <p:cNvPr id="20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14400"/>
            <a:ext cx="3759200" cy="2819400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Content Placeholder 3"/>
          <p:cNvSpPr txBox="1"/>
          <p:nvPr/>
        </p:nvSpPr>
        <p:spPr>
          <a:xfrm>
            <a:off x="3855719" y="2971800"/>
            <a:ext cx="5394962" cy="381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lnSpc>
                <a:spcPct val="135000"/>
              </a:lnSpc>
              <a:spcBef>
                <a:spcPts val="400"/>
              </a:spcBef>
              <a:defRPr sz="2000"/>
            </a:pPr>
            <a:r>
              <a:t>A Go Bag is like a home 72-hour kit but is a portable bag for 1 person’s supplies.</a:t>
            </a:r>
          </a:p>
          <a:p>
            <a:pPr>
              <a:lnSpc>
                <a:spcPct val="135000"/>
              </a:lnSpc>
              <a:spcBef>
                <a:spcPts val="400"/>
              </a:spcBef>
              <a:defRPr sz="1000"/>
            </a:pPr>
          </a:p>
          <a:p>
            <a:pPr>
              <a:lnSpc>
                <a:spcPct val="135000"/>
              </a:lnSpc>
              <a:spcBef>
                <a:spcPts val="400"/>
              </a:spcBef>
              <a:defRPr sz="2000"/>
            </a:pPr>
            <a:r>
              <a:t>Plan enough emergency supplies to keep you comfortable when away from home.</a:t>
            </a:r>
          </a:p>
          <a:p>
            <a:pPr>
              <a:lnSpc>
                <a:spcPct val="135000"/>
              </a:lnSpc>
              <a:spcBef>
                <a:spcPts val="400"/>
              </a:spcBef>
              <a:defRPr sz="1000"/>
            </a:pPr>
          </a:p>
          <a:p>
            <a:pPr>
              <a:lnSpc>
                <a:spcPct val="135000"/>
              </a:lnSpc>
              <a:spcBef>
                <a:spcPts val="400"/>
              </a:spcBef>
              <a:defRPr sz="2000"/>
            </a:pPr>
            <a:r>
              <a:t>It may be hours or days before you are able to return home.  Each person in your house should have a Go Bag.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1"/>
          <p:cNvSpPr txBox="1"/>
          <p:nvPr>
            <p:ph type="title"/>
          </p:nvPr>
        </p:nvSpPr>
        <p:spPr>
          <a:xfrm>
            <a:off x="4073104" y="2133600"/>
            <a:ext cx="4689897" cy="914401"/>
          </a:xfrm>
          <a:prstGeom prst="rect">
            <a:avLst/>
          </a:prstGeom>
        </p:spPr>
        <p:txBody>
          <a:bodyPr/>
          <a:lstStyle/>
          <a:p>
            <a:pPr/>
            <a:r>
              <a:t>Go Bag Contents</a:t>
            </a:r>
          </a:p>
        </p:txBody>
      </p:sp>
      <p:pic>
        <p:nvPicPr>
          <p:cNvPr id="2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914400"/>
            <a:ext cx="3759200" cy="2819400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Content Placeholder 3"/>
          <p:cNvSpPr txBox="1"/>
          <p:nvPr/>
        </p:nvSpPr>
        <p:spPr>
          <a:xfrm>
            <a:off x="4160519" y="2971800"/>
            <a:ext cx="4709162" cy="381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lnSpc>
                <a:spcPct val="120000"/>
              </a:lnSpc>
              <a:spcBef>
                <a:spcPts val="200"/>
              </a:spcBef>
              <a:defRPr sz="1600"/>
            </a:pPr>
          </a:p>
          <a:p>
            <a:pPr>
              <a:lnSpc>
                <a:spcPct val="120000"/>
              </a:lnSpc>
              <a:spcBef>
                <a:spcPts val="200"/>
              </a:spcBef>
              <a:defRPr sz="1200"/>
            </a:pPr>
            <a:r>
              <a:t>Ideas for your bag: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Clothing</a:t>
            </a:r>
          </a:p>
          <a:p>
            <a:pPr lvl="1" marL="8001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100"/>
            </a:pPr>
            <a:r>
              <a:t>3 days, season appropriate</a:t>
            </a:r>
            <a:endParaRPr>
              <a:solidFill>
                <a:srgbClr val="888888"/>
              </a:solidFill>
            </a:endParaRPr>
          </a:p>
          <a:p>
            <a:pPr lvl="1" marL="8001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100"/>
            </a:pPr>
            <a:r>
              <a:t>Socks &amp; underwear</a:t>
            </a:r>
            <a:endParaRPr>
              <a:solidFill>
                <a:srgbClr val="888888"/>
              </a:solidFill>
            </a:endParaRPr>
          </a:p>
          <a:p>
            <a:pPr lvl="1" marL="8001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100"/>
            </a:pPr>
            <a:r>
              <a:t>Light jacket</a:t>
            </a:r>
            <a:endParaRPr>
              <a:solidFill>
                <a:srgbClr val="888888"/>
              </a:solidFill>
            </a:endParaRP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Water, Food, Snacks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Hygiene items – toothbrush, comb, deodorant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Crank radio/flashlight/cell phone charger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Tape, zip-ties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Pen, sharpie marker, paper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Photocopies of important documents or licenses</a:t>
            </a:r>
          </a:p>
          <a:p>
            <a:pPr marL="342900" indent="-342900">
              <a:lnSpc>
                <a:spcPct val="120000"/>
              </a:lnSpc>
              <a:spcBef>
                <a:spcPts val="200"/>
              </a:spcBef>
              <a:buSzPct val="100000"/>
              <a:buFont typeface="Arial"/>
              <a:buChar char="•"/>
              <a:defRPr sz="1200"/>
            </a:pPr>
            <a:r>
              <a:t>Deck of cards, book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/>
          <p:nvPr>
            <p:ph type="title"/>
          </p:nvPr>
        </p:nvSpPr>
        <p:spPr>
          <a:xfrm>
            <a:off x="457200" y="914400"/>
            <a:ext cx="5410200" cy="914400"/>
          </a:xfrm>
          <a:prstGeom prst="rect">
            <a:avLst/>
          </a:prstGeom>
        </p:spPr>
        <p:txBody>
          <a:bodyPr/>
          <a:lstStyle/>
          <a:p>
            <a:pPr/>
            <a:r>
              <a:t>Exercise</a:t>
            </a:r>
          </a:p>
        </p:txBody>
      </p:sp>
      <p:sp>
        <p:nvSpPr>
          <p:cNvPr id="211" name="Content Placeholder 2"/>
          <p:cNvSpPr txBox="1"/>
          <p:nvPr>
            <p:ph type="body" sz="half" idx="1"/>
          </p:nvPr>
        </p:nvSpPr>
        <p:spPr>
          <a:xfrm>
            <a:off x="457200" y="1828799"/>
            <a:ext cx="5410200" cy="3048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35000"/>
              </a:lnSpc>
            </a:pPr>
            <a:r>
              <a:t>Listen, Think, Reflect</a:t>
            </a:r>
          </a:p>
          <a:p>
            <a:pPr>
              <a:lnSpc>
                <a:spcPct val="135000"/>
              </a:lnSpc>
            </a:pPr>
          </a:p>
          <a:p>
            <a:pPr>
              <a:lnSpc>
                <a:spcPct val="135000"/>
              </a:lnSpc>
            </a:pPr>
            <a:r>
              <a:t>Handouts – Preparedness Plan Handout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800"/>
            </a:pPr>
            <a:r>
              <a:t>Ready.gov – Emergency Communication Plan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800"/>
            </a:pPr>
            <a:r>
              <a:t>Your Disaster Checklist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800"/>
            </a:pPr>
            <a:r>
              <a:t>Prepare Your Pets for Disasters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800"/>
            </a:pPr>
            <a:r>
              <a:t>MRC – Everyday Hero</a:t>
            </a:r>
          </a:p>
        </p:txBody>
      </p:sp>
      <p:sp>
        <p:nvSpPr>
          <p:cNvPr id="212" name="Title 1"/>
          <p:cNvSpPr txBox="1"/>
          <p:nvPr/>
        </p:nvSpPr>
        <p:spPr>
          <a:xfrm>
            <a:off x="502919" y="4953000"/>
            <a:ext cx="5318762" cy="91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>
            <a:lvl1pPr>
              <a:defRPr sz="2800"/>
            </a:lvl1pPr>
          </a:lstStyle>
          <a:p>
            <a:pPr/>
            <a:r>
              <a:t>Homework:</a:t>
            </a:r>
          </a:p>
        </p:txBody>
      </p:sp>
      <p:sp>
        <p:nvSpPr>
          <p:cNvPr id="213" name="Content Placeholder 2"/>
          <p:cNvSpPr txBox="1"/>
          <p:nvPr/>
        </p:nvSpPr>
        <p:spPr>
          <a:xfrm>
            <a:off x="502919" y="5562600"/>
            <a:ext cx="5318762" cy="10207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marL="342900" indent="-342900">
              <a:lnSpc>
                <a:spcPct val="150000"/>
              </a:lnSpc>
              <a:buSzPct val="130000"/>
              <a:buFont typeface="Arial"/>
              <a:buChar char="•"/>
              <a:defRPr sz="2000"/>
            </a:pPr>
            <a:r>
              <a:t>Make a Plan</a:t>
            </a:r>
          </a:p>
          <a:p>
            <a:pPr marL="342900" indent="-342900">
              <a:lnSpc>
                <a:spcPct val="150000"/>
              </a:lnSpc>
              <a:buSzPct val="130000"/>
              <a:buFont typeface="Arial"/>
              <a:buChar char="•"/>
              <a:defRPr sz="2000"/>
            </a:pPr>
            <a:r>
              <a:t>Pack a Kit for Home and Bag for GO</a:t>
            </a:r>
          </a:p>
        </p:txBody>
      </p:sp>
      <p:pic>
        <p:nvPicPr>
          <p:cNvPr id="21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57005" y="4805350"/>
            <a:ext cx="3086994" cy="2052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65520" y="2794829"/>
            <a:ext cx="3078480" cy="18533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65520" y="591719"/>
            <a:ext cx="3080193" cy="20752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1"/>
          <p:cNvSpPr txBox="1"/>
          <p:nvPr>
            <p:ph type="title"/>
          </p:nvPr>
        </p:nvSpPr>
        <p:spPr>
          <a:xfrm>
            <a:off x="3768304" y="1905000"/>
            <a:ext cx="5105401" cy="1143001"/>
          </a:xfrm>
          <a:prstGeom prst="rect">
            <a:avLst/>
          </a:prstGeom>
        </p:spPr>
        <p:txBody>
          <a:bodyPr/>
          <a:lstStyle/>
          <a:p>
            <a:pPr/>
            <a:r>
              <a:t>Thank You!</a:t>
            </a:r>
          </a:p>
        </p:txBody>
      </p:sp>
      <p:sp>
        <p:nvSpPr>
          <p:cNvPr id="219" name="Text Placeholder 2"/>
          <p:cNvSpPr txBox="1"/>
          <p:nvPr>
            <p:ph type="body" sz="quarter" idx="1"/>
          </p:nvPr>
        </p:nvSpPr>
        <p:spPr>
          <a:xfrm>
            <a:off x="3810000" y="3124199"/>
            <a:ext cx="2514600" cy="494779"/>
          </a:xfrm>
          <a:prstGeom prst="rect">
            <a:avLst/>
          </a:prstGeom>
        </p:spPr>
        <p:txBody>
          <a:bodyPr/>
          <a:lstStyle/>
          <a:p>
            <a:pPr/>
            <a:r>
              <a:t>Questions ? ? ?</a:t>
            </a:r>
          </a:p>
        </p:txBody>
      </p:sp>
      <p:pic>
        <p:nvPicPr>
          <p:cNvPr id="22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200" y="990599"/>
            <a:ext cx="3352800" cy="3352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63500" cap="rnd">
            <a:solidFill>
              <a:srgbClr val="333333"/>
            </a:solidFill>
          </a:ln>
          <a:effectLst>
            <a:outerShdw sx="100000" sy="100000" kx="0" ky="0" algn="b" rotWithShape="0" blurRad="381000" dist="292100" dir="5400000">
              <a:srgbClr val="000000">
                <a:alpha val="22000"/>
              </a:srgbClr>
            </a:outerShdw>
          </a:effectLst>
        </p:spPr>
      </p:pic>
      <p:sp>
        <p:nvSpPr>
          <p:cNvPr id="221" name="Subtitle 2"/>
          <p:cNvSpPr txBox="1"/>
          <p:nvPr/>
        </p:nvSpPr>
        <p:spPr>
          <a:xfrm>
            <a:off x="5802415" y="5181598"/>
            <a:ext cx="3108961" cy="1066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defRPr b="1" sz="1300"/>
            </a:pPr>
            <a:r>
              <a:t>Lauren Soares</a:t>
            </a:r>
            <a:endParaRPr sz="1200"/>
          </a:p>
          <a:p>
            <a:pPr>
              <a:lnSpc>
                <a:spcPct val="80000"/>
              </a:lnSpc>
              <a:spcBef>
                <a:spcPts val="200"/>
              </a:spcBef>
              <a:defRPr sz="1200"/>
            </a:pPr>
            <a:r>
              <a:t>Planner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 sz="1200"/>
            </a:pPr>
            <a:r>
              <a:t>Central District Health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 sz="120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Lsoares@cdh.Idaho.gov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 sz="1200"/>
            </a:pPr>
            <a:r>
              <a:t>208-514-5569 (cell)</a:t>
            </a:r>
          </a:p>
        </p:txBody>
      </p:sp>
      <p:pic>
        <p:nvPicPr>
          <p:cNvPr id="222" name="Picture 7" descr="Picture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04797" y="5303318"/>
            <a:ext cx="1998453" cy="8233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03233" y="1943811"/>
            <a:ext cx="4584081" cy="4448459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 sz="2500"/>
            </a:pPr>
            <a:r>
              <a:t>How to engage with Local Emergency Preparedness</a:t>
            </a:r>
            <a:br/>
            <a:r>
              <a:t>and Public Health</a:t>
            </a:r>
          </a:p>
        </p:txBody>
      </p:sp>
      <p:sp>
        <p:nvSpPr>
          <p:cNvPr id="118" name="Content Placeholder 4"/>
          <p:cNvSpPr txBox="1"/>
          <p:nvPr>
            <p:ph type="body" sz="half" idx="1"/>
          </p:nvPr>
        </p:nvSpPr>
        <p:spPr>
          <a:xfrm>
            <a:off x="457200" y="1828799"/>
            <a:ext cx="4191000" cy="4677059"/>
          </a:xfrm>
          <a:prstGeom prst="rect">
            <a:avLst/>
          </a:prstGeom>
        </p:spPr>
        <p:txBody>
          <a:bodyPr/>
          <a:lstStyle/>
          <a:p>
            <a:pPr/>
            <a:r>
              <a:t>Attend LEPC Meetings</a:t>
            </a:r>
          </a:p>
          <a:p>
            <a:pPr lvl="1" marL="571500" indent="-228600">
              <a:buFont typeface="Courier New"/>
              <a:defRPr sz="1800"/>
            </a:pPr>
            <a:r>
              <a:t>Local Emergency Planning Committee Meeting</a:t>
            </a:r>
          </a:p>
          <a:p>
            <a:pPr/>
            <a:endParaRPr sz="1800"/>
          </a:p>
          <a:p>
            <a:pPr/>
            <a:r>
              <a:t>Volunteer with MRC</a:t>
            </a:r>
          </a:p>
          <a:p>
            <a:pPr lvl="1" marL="571500" indent="-228600">
              <a:buFont typeface="Courier New"/>
              <a:defRPr sz="1800"/>
            </a:pPr>
            <a:r>
              <a:t>Medical Reserve Corps</a:t>
            </a:r>
          </a:p>
          <a:p>
            <a:pPr lvl="1" marL="571500" indent="-228600">
              <a:buFont typeface="Courier New"/>
              <a:defRPr sz="1800"/>
            </a:pPr>
          </a:p>
          <a:p>
            <a:pPr/>
            <a:r>
              <a:t>Ask Public Health Preparedness to come talk to your community and groups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itle 1"/>
          <p:cNvSpPr txBox="1"/>
          <p:nvPr>
            <p:ph type="title"/>
          </p:nvPr>
        </p:nvSpPr>
        <p:spPr>
          <a:xfrm>
            <a:off x="457200" y="914400"/>
            <a:ext cx="4648200" cy="914400"/>
          </a:xfrm>
          <a:prstGeom prst="rect">
            <a:avLst/>
          </a:prstGeom>
        </p:spPr>
        <p:txBody>
          <a:bodyPr/>
          <a:lstStyle/>
          <a:p>
            <a:pPr>
              <a:defRPr sz="2500"/>
            </a:pPr>
            <a:r>
              <a:t>Preparedness Topics</a:t>
            </a:r>
            <a:br/>
          </a:p>
        </p:txBody>
      </p:sp>
      <p:sp>
        <p:nvSpPr>
          <p:cNvPr id="121" name="Content Placeholder 4"/>
          <p:cNvSpPr txBox="1"/>
          <p:nvPr>
            <p:ph type="body" sz="half" idx="1"/>
          </p:nvPr>
        </p:nvSpPr>
        <p:spPr>
          <a:xfrm>
            <a:off x="457200" y="1828800"/>
            <a:ext cx="4648200" cy="4297363"/>
          </a:xfrm>
          <a:prstGeom prst="rect">
            <a:avLst/>
          </a:prstGeom>
        </p:spPr>
        <p:txBody>
          <a:bodyPr/>
          <a:lstStyle/>
          <a:p>
            <a:pPr/>
            <a:r>
              <a:t>Home Plan for Family</a:t>
            </a:r>
          </a:p>
          <a:p>
            <a:pPr/>
          </a:p>
          <a:p>
            <a:pPr/>
            <a:r>
              <a:t>72 Hour Kit</a:t>
            </a:r>
          </a:p>
          <a:p>
            <a:pPr lvl="1" marL="571500" indent="-228600">
              <a:buFont typeface="Courier New"/>
              <a:defRPr sz="1800"/>
            </a:pPr>
            <a:r>
              <a:t>What, How, Why, Where</a:t>
            </a:r>
          </a:p>
          <a:p>
            <a:pPr lvl="1" marL="571500" indent="-228600">
              <a:buFont typeface="Courier New"/>
              <a:defRPr sz="1800"/>
            </a:pPr>
          </a:p>
          <a:p>
            <a:pPr/>
            <a:r>
              <a:t>Personal Go Bag</a:t>
            </a:r>
          </a:p>
        </p:txBody>
      </p:sp>
      <p:pic>
        <p:nvPicPr>
          <p:cNvPr id="122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91000" y="1009650"/>
            <a:ext cx="4429125" cy="4781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le 1"/>
          <p:cNvSpPr txBox="1"/>
          <p:nvPr>
            <p:ph type="title"/>
          </p:nvPr>
        </p:nvSpPr>
        <p:spPr>
          <a:xfrm>
            <a:off x="3768304" y="1447800"/>
            <a:ext cx="5105401" cy="114300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pPr/>
            <a:r>
              <a:t>Home Plan for your Family</a:t>
            </a:r>
          </a:p>
        </p:txBody>
      </p:sp>
      <p:sp>
        <p:nvSpPr>
          <p:cNvPr id="125" name="Content Placeholder 3"/>
          <p:cNvSpPr txBox="1"/>
          <p:nvPr>
            <p:ph type="body" sz="half" idx="1"/>
          </p:nvPr>
        </p:nvSpPr>
        <p:spPr>
          <a:xfrm>
            <a:off x="3810000" y="2514600"/>
            <a:ext cx="5334000" cy="3810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35000"/>
              </a:lnSpc>
              <a:defRPr sz="1000"/>
            </a:pPr>
          </a:p>
          <a:p>
            <a:pPr>
              <a:lnSpc>
                <a:spcPct val="135000"/>
              </a:lnSpc>
            </a:pPr>
            <a:r>
              <a:t>What do you need to plan for?</a:t>
            </a:r>
          </a:p>
          <a:p>
            <a:pPr>
              <a:lnSpc>
                <a:spcPct val="135000"/>
              </a:lnSpc>
            </a:pPr>
            <a:r>
              <a:t>	In Idaho, it will most likely not be a 	forecasted disaster or emergency</a:t>
            </a:r>
          </a:p>
          <a:p>
            <a:pPr>
              <a:lnSpc>
                <a:spcPct val="135000"/>
              </a:lnSpc>
            </a:pPr>
          </a:p>
          <a:p>
            <a:pPr>
              <a:lnSpc>
                <a:spcPct val="135000"/>
              </a:lnSpc>
            </a:pPr>
            <a:r>
              <a:t>Who do you need to plan for?</a:t>
            </a:r>
          </a:p>
          <a:p>
            <a:pPr>
              <a:lnSpc>
                <a:spcPct val="135000"/>
              </a:lnSpc>
            </a:pPr>
            <a:r>
              <a:t>	Who are you responsible for? </a:t>
            </a:r>
          </a:p>
          <a:p>
            <a:pPr>
              <a:lnSpc>
                <a:spcPct val="135000"/>
              </a:lnSpc>
            </a:pPr>
            <a:r>
              <a:t>	Don’t forget about pets &amp; livestock.</a:t>
            </a:r>
          </a:p>
        </p:txBody>
      </p:sp>
      <p:sp>
        <p:nvSpPr>
          <p:cNvPr id="126" name="TextBox 2"/>
          <p:cNvSpPr/>
          <p:nvPr/>
        </p:nvSpPr>
        <p:spPr>
          <a:xfrm>
            <a:off x="152400" y="2590800"/>
            <a:ext cx="3048000" cy="10668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127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110" y="1028700"/>
            <a:ext cx="3314275" cy="1981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itle 1"/>
          <p:cNvSpPr txBox="1"/>
          <p:nvPr>
            <p:ph type="title"/>
          </p:nvPr>
        </p:nvSpPr>
        <p:spPr>
          <a:xfrm>
            <a:off x="457200" y="914400"/>
            <a:ext cx="8534400" cy="914400"/>
          </a:xfrm>
          <a:prstGeom prst="rect">
            <a:avLst/>
          </a:prstGeom>
        </p:spPr>
        <p:txBody>
          <a:bodyPr/>
          <a:lstStyle/>
          <a:p>
            <a:pPr>
              <a:defRPr b="1">
                <a:solidFill>
                  <a:srgbClr val="006666"/>
                </a:solidFill>
              </a:defRPr>
            </a:pPr>
            <a:r>
              <a:t>EVERYONE</a:t>
            </a:r>
            <a:r>
              <a:rPr b="0">
                <a:solidFill>
                  <a:srgbClr val="000000"/>
                </a:solidFill>
              </a:rPr>
              <a:t> at home needs to know the family plan</a:t>
            </a:r>
          </a:p>
        </p:txBody>
      </p:sp>
      <p:sp>
        <p:nvSpPr>
          <p:cNvPr id="130" name="Content Placeholder 4"/>
          <p:cNvSpPr txBox="1"/>
          <p:nvPr>
            <p:ph type="body" idx="1"/>
          </p:nvPr>
        </p:nvSpPr>
        <p:spPr>
          <a:xfrm>
            <a:off x="457200" y="1828800"/>
            <a:ext cx="8229600" cy="4800600"/>
          </a:xfrm>
          <a:prstGeom prst="rect">
            <a:avLst/>
          </a:prstGeom>
        </p:spPr>
        <p:txBody>
          <a:bodyPr/>
          <a:lstStyle/>
          <a:p>
            <a:pPr/>
            <a:r>
              <a:t>If you are not at home who will . . .</a:t>
            </a:r>
          </a:p>
          <a:p>
            <a:pPr lvl="1" marL="571500" indent="-228600">
              <a:buFont typeface="Courier New"/>
              <a:defRPr sz="1800"/>
            </a:pPr>
            <a:r>
              <a:t>Keep order and/or provide emotional support for minors</a:t>
            </a:r>
          </a:p>
          <a:p>
            <a:pPr lvl="1" marL="571500" indent="-228600">
              <a:buFont typeface="Courier New"/>
              <a:defRPr sz="1800"/>
            </a:pPr>
            <a:r>
              <a:t>Ensure safety</a:t>
            </a:r>
          </a:p>
          <a:p>
            <a:pPr lvl="1" marL="571500" indent="-228600">
              <a:buFont typeface="Courier New"/>
              <a:defRPr sz="1800"/>
            </a:pPr>
            <a:r>
              <a:t>Shut off utilities</a:t>
            </a:r>
          </a:p>
          <a:p>
            <a:pPr lvl="1" marL="571500" indent="-228600">
              <a:buFont typeface="Courier New"/>
              <a:defRPr sz="1800"/>
            </a:pPr>
          </a:p>
          <a:p>
            <a:pPr/>
            <a:r>
              <a:t>How will you communicate</a:t>
            </a:r>
          </a:p>
          <a:p>
            <a:pPr lvl="1" marL="571500" indent="-228600">
              <a:buFont typeface="Courier New"/>
              <a:defRPr sz="1800"/>
            </a:pPr>
            <a:r>
              <a:t>Do you have an out of town point of contact?</a:t>
            </a:r>
          </a:p>
          <a:p>
            <a:pPr lvl="1" marL="571500" indent="-228600">
              <a:buFont typeface="Courier New"/>
              <a:defRPr sz="1800"/>
            </a:pPr>
            <a:r>
              <a:t>Text messages will be the last piece of wireless communication to fail</a:t>
            </a:r>
          </a:p>
          <a:p>
            <a:pPr lvl="1" marL="0" indent="342900">
              <a:buSzTx/>
              <a:buNone/>
              <a:defRPr sz="1800"/>
            </a:pPr>
          </a:p>
          <a:p>
            <a:pPr/>
            <a:r>
              <a:t>Where are family members instructed to go?</a:t>
            </a:r>
          </a:p>
          <a:p>
            <a:pPr lvl="1" marL="571500" indent="-228600">
              <a:buFont typeface="Courier New"/>
              <a:defRPr sz="1800"/>
            </a:pPr>
            <a:r>
              <a:t>If not X, then Y location – this takes some trust and faith</a:t>
            </a:r>
          </a:p>
        </p:txBody>
      </p:sp>
      <p:pic>
        <p:nvPicPr>
          <p:cNvPr id="13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24600" y="2679700"/>
            <a:ext cx="2120900" cy="2120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Diagram 2"/>
          <p:cNvGrpSpPr/>
          <p:nvPr/>
        </p:nvGrpSpPr>
        <p:grpSpPr>
          <a:xfrm>
            <a:off x="328611" y="3580279"/>
            <a:ext cx="8482840" cy="916639"/>
            <a:chOff x="0" y="0"/>
            <a:chExt cx="8482838" cy="916638"/>
          </a:xfrm>
        </p:grpSpPr>
        <p:grpSp>
          <p:nvGrpSpPr>
            <p:cNvPr id="135" name="Group"/>
            <p:cNvGrpSpPr/>
            <p:nvPr/>
          </p:nvGrpSpPr>
          <p:grpSpPr>
            <a:xfrm>
              <a:off x="0" y="0"/>
              <a:ext cx="2291596" cy="916639"/>
              <a:chOff x="0" y="0"/>
              <a:chExt cx="2291595" cy="916638"/>
            </a:xfrm>
          </p:grpSpPr>
          <p:sp>
            <p:nvSpPr>
              <p:cNvPr id="133" name="Chevron"/>
              <p:cNvSpPr/>
              <p:nvPr/>
            </p:nvSpPr>
            <p:spPr>
              <a:xfrm>
                <a:off x="0" y="0"/>
                <a:ext cx="2291596" cy="916639"/>
              </a:xfrm>
              <a:prstGeom prst="chevron">
                <a:avLst>
                  <a:gd name="adj" fmla="val 50000"/>
                </a:avLst>
              </a:prstGeom>
              <a:solidFill>
                <a:srgbClr val="FF33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2446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34" name="Safety"/>
              <p:cNvSpPr txBox="1"/>
              <p:nvPr/>
            </p:nvSpPr>
            <p:spPr>
              <a:xfrm>
                <a:off x="532995" y="225334"/>
                <a:ext cx="1300281" cy="4659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37338" tIns="37338" rIns="37338" bIns="37338" numCol="1" anchor="ctr">
                <a:spAutoFit/>
              </a:bodyPr>
              <a:lstStyle>
                <a:lvl1pPr algn="ctr" defTabSz="1244600">
                  <a:lnSpc>
                    <a:spcPct val="90000"/>
                  </a:lnSpc>
                  <a:spcBef>
                    <a:spcPts val="1100"/>
                  </a:spcBef>
                  <a:defRPr sz="28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Safety</a:t>
                </a:r>
              </a:p>
            </p:txBody>
          </p:sp>
        </p:grpSp>
        <p:grpSp>
          <p:nvGrpSpPr>
            <p:cNvPr id="138" name="Group"/>
            <p:cNvGrpSpPr/>
            <p:nvPr/>
          </p:nvGrpSpPr>
          <p:grpSpPr>
            <a:xfrm>
              <a:off x="2104191" y="0"/>
              <a:ext cx="2291596" cy="916639"/>
              <a:chOff x="0" y="0"/>
              <a:chExt cx="2291595" cy="916638"/>
            </a:xfrm>
          </p:grpSpPr>
          <p:sp>
            <p:nvSpPr>
              <p:cNvPr id="136" name="Chevron"/>
              <p:cNvSpPr/>
              <p:nvPr/>
            </p:nvSpPr>
            <p:spPr>
              <a:xfrm>
                <a:off x="0" y="0"/>
                <a:ext cx="2291596" cy="916639"/>
              </a:xfrm>
              <a:prstGeom prst="chevron">
                <a:avLst>
                  <a:gd name="adj" fmla="val 50000"/>
                </a:avLst>
              </a:prstGeom>
              <a:solidFill>
                <a:srgbClr val="996633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2446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37" name="Shelter"/>
              <p:cNvSpPr txBox="1"/>
              <p:nvPr/>
            </p:nvSpPr>
            <p:spPr>
              <a:xfrm>
                <a:off x="532995" y="225334"/>
                <a:ext cx="1300282" cy="4659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37338" tIns="37338" rIns="37338" bIns="37338" numCol="1" anchor="ctr">
                <a:spAutoFit/>
              </a:bodyPr>
              <a:lstStyle>
                <a:lvl1pPr algn="ctr" defTabSz="1244600">
                  <a:lnSpc>
                    <a:spcPct val="90000"/>
                  </a:lnSpc>
                  <a:spcBef>
                    <a:spcPts val="1100"/>
                  </a:spcBef>
                  <a:defRPr sz="28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Shelter</a:t>
                </a:r>
              </a:p>
            </p:txBody>
          </p:sp>
        </p:grpSp>
        <p:grpSp>
          <p:nvGrpSpPr>
            <p:cNvPr id="141" name="Group"/>
            <p:cNvGrpSpPr/>
            <p:nvPr/>
          </p:nvGrpSpPr>
          <p:grpSpPr>
            <a:xfrm>
              <a:off x="4128808" y="0"/>
              <a:ext cx="2291596" cy="916639"/>
              <a:chOff x="0" y="0"/>
              <a:chExt cx="2291595" cy="916638"/>
            </a:xfrm>
          </p:grpSpPr>
          <p:sp>
            <p:nvSpPr>
              <p:cNvPr id="139" name="Chevron"/>
              <p:cNvSpPr/>
              <p:nvPr/>
            </p:nvSpPr>
            <p:spPr>
              <a:xfrm>
                <a:off x="0" y="0"/>
                <a:ext cx="2291596" cy="916639"/>
              </a:xfrm>
              <a:prstGeom prst="chevron">
                <a:avLst>
                  <a:gd name="adj" fmla="val 50000"/>
                </a:avLst>
              </a:prstGeom>
              <a:solidFill>
                <a:srgbClr val="0000FF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2446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0" name="Water"/>
              <p:cNvSpPr txBox="1"/>
              <p:nvPr/>
            </p:nvSpPr>
            <p:spPr>
              <a:xfrm>
                <a:off x="532994" y="225334"/>
                <a:ext cx="1300282" cy="4659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37338" tIns="37338" rIns="37338" bIns="37338" numCol="1" anchor="ctr">
                <a:spAutoFit/>
              </a:bodyPr>
              <a:lstStyle>
                <a:lvl1pPr algn="ctr" defTabSz="1244600">
                  <a:lnSpc>
                    <a:spcPct val="90000"/>
                  </a:lnSpc>
                  <a:spcBef>
                    <a:spcPts val="1100"/>
                  </a:spcBef>
                  <a:defRPr sz="28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Water</a:t>
                </a:r>
              </a:p>
            </p:txBody>
          </p:sp>
        </p:grpSp>
        <p:grpSp>
          <p:nvGrpSpPr>
            <p:cNvPr id="144" name="Group"/>
            <p:cNvGrpSpPr/>
            <p:nvPr/>
          </p:nvGrpSpPr>
          <p:grpSpPr>
            <a:xfrm>
              <a:off x="6191243" y="0"/>
              <a:ext cx="2291596" cy="916639"/>
              <a:chOff x="0" y="0"/>
              <a:chExt cx="2291595" cy="916638"/>
            </a:xfrm>
          </p:grpSpPr>
          <p:sp>
            <p:nvSpPr>
              <p:cNvPr id="142" name="Chevron"/>
              <p:cNvSpPr/>
              <p:nvPr/>
            </p:nvSpPr>
            <p:spPr>
              <a:xfrm>
                <a:off x="0" y="0"/>
                <a:ext cx="2291596" cy="916639"/>
              </a:xfrm>
              <a:prstGeom prst="chevron">
                <a:avLst>
                  <a:gd name="adj" fmla="val 50000"/>
                </a:avLst>
              </a:prstGeom>
              <a:solidFill>
                <a:srgbClr val="008000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1244600">
                  <a:lnSpc>
                    <a:spcPct val="90000"/>
                  </a:lnSpc>
                  <a:spcBef>
                    <a:spcPts val="700"/>
                  </a:spcBef>
                  <a:defRPr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143" name="Food"/>
              <p:cNvSpPr txBox="1"/>
              <p:nvPr/>
            </p:nvSpPr>
            <p:spPr>
              <a:xfrm>
                <a:off x="532995" y="225334"/>
                <a:ext cx="1300282" cy="4659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37338" tIns="37338" rIns="37338" bIns="37338" numCol="1" anchor="ctr">
                <a:spAutoFit/>
              </a:bodyPr>
              <a:lstStyle>
                <a:lvl1pPr algn="ctr" defTabSz="1244600">
                  <a:lnSpc>
                    <a:spcPct val="90000"/>
                  </a:lnSpc>
                  <a:spcBef>
                    <a:spcPts val="1100"/>
                  </a:spcBef>
                  <a:defRPr sz="2800">
                    <a:solidFill>
                      <a:srgbClr val="FFFFFF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pPr/>
                <a:r>
                  <a:t>Food</a:t>
                </a:r>
              </a:p>
            </p:txBody>
          </p:sp>
        </p:grpSp>
      </p:grpSp>
      <p:sp>
        <p:nvSpPr>
          <p:cNvPr id="146" name="Title 3"/>
          <p:cNvSpPr txBox="1"/>
          <p:nvPr>
            <p:ph type="title"/>
          </p:nvPr>
        </p:nvSpPr>
        <p:spPr>
          <a:xfrm>
            <a:off x="457200" y="1066800"/>
            <a:ext cx="8229600" cy="2133600"/>
          </a:xfrm>
          <a:prstGeom prst="rect">
            <a:avLst/>
          </a:prstGeom>
        </p:spPr>
        <p:txBody>
          <a:bodyPr/>
          <a:lstStyle/>
          <a:p>
            <a:pPr/>
            <a:r>
              <a:t>During a disaster or an emergency</a:t>
            </a:r>
            <a:br/>
            <a:r>
              <a:t>Needs vs. Wants will be easy to distinguish</a:t>
            </a:r>
            <a:br/>
            <a:br/>
            <a:r>
              <a:t>Basic Needs Include: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path" nodeType="after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250000 0.000000" origin="layout" pathEditMode="relative">
                                      <p:cBhvr>
                                        <p:cTn id="1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1"/>
          <p:cNvSpPr txBox="1"/>
          <p:nvPr>
            <p:ph type="title"/>
          </p:nvPr>
        </p:nvSpPr>
        <p:spPr>
          <a:xfrm>
            <a:off x="3428999" y="1905000"/>
            <a:ext cx="5444706" cy="1143001"/>
          </a:xfrm>
          <a:prstGeom prst="rect">
            <a:avLst/>
          </a:prstGeom>
        </p:spPr>
        <p:txBody>
          <a:bodyPr/>
          <a:lstStyle/>
          <a:p>
            <a:pPr/>
            <a:r>
              <a:t>72 Hour Kit</a:t>
            </a:r>
          </a:p>
        </p:txBody>
      </p:sp>
      <p:sp>
        <p:nvSpPr>
          <p:cNvPr id="149" name="Content Placeholder 3"/>
          <p:cNvSpPr txBox="1"/>
          <p:nvPr>
            <p:ph type="body" sz="half" idx="1"/>
          </p:nvPr>
        </p:nvSpPr>
        <p:spPr>
          <a:xfrm>
            <a:off x="3429000" y="3048000"/>
            <a:ext cx="5486400" cy="3657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defRPr sz="1000"/>
            </a:pPr>
          </a:p>
          <a:p>
            <a:pPr>
              <a:lnSpc>
                <a:spcPct val="150000"/>
              </a:lnSpc>
            </a:pPr>
            <a:r>
              <a:t>Plan enough emergency supplies to keep you and your family alive and comfortable.</a:t>
            </a:r>
          </a:p>
          <a:p>
            <a:pPr>
              <a:lnSpc>
                <a:spcPct val="150000"/>
              </a:lnSpc>
              <a:defRPr sz="1000"/>
            </a:pPr>
          </a:p>
          <a:p>
            <a:pPr>
              <a:lnSpc>
                <a:spcPct val="150000"/>
              </a:lnSpc>
            </a:pPr>
            <a:r>
              <a:t>It may be hours or days before responders can reach victims or stabilize infrastructure so victims can leave.</a:t>
            </a:r>
          </a:p>
          <a:p>
            <a:pPr>
              <a:lnSpc>
                <a:spcPct val="150000"/>
              </a:lnSpc>
            </a:pPr>
            <a:r>
              <a:t>72 Hours = 3 Days</a:t>
            </a:r>
          </a:p>
        </p:txBody>
      </p:sp>
      <p:pic>
        <p:nvPicPr>
          <p:cNvPr id="150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400" y="990600"/>
            <a:ext cx="3070577" cy="2438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ontent Placeholder 4"/>
          <p:cNvSpPr txBox="1"/>
          <p:nvPr>
            <p:ph type="body" sz="half" idx="1"/>
          </p:nvPr>
        </p:nvSpPr>
        <p:spPr>
          <a:xfrm>
            <a:off x="304800" y="1447800"/>
            <a:ext cx="4800600" cy="5181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35000"/>
              </a:lnSpc>
              <a:defRPr sz="1800"/>
            </a:pPr>
            <a:r>
              <a:t>Home Plan for Family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Kids?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Elderly?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Special needs / special diet / medication?</a:t>
            </a:r>
          </a:p>
          <a:p>
            <a:pPr>
              <a:lnSpc>
                <a:spcPct val="135000"/>
              </a:lnSpc>
              <a:defRPr sz="1800"/>
            </a:pPr>
          </a:p>
          <a:p>
            <a:pPr>
              <a:lnSpc>
                <a:spcPct val="135000"/>
              </a:lnSpc>
              <a:defRPr sz="1800"/>
            </a:pPr>
            <a:r>
              <a:t>Know where utility shut offs are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Gas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Electric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Water</a:t>
            </a:r>
          </a:p>
          <a:p>
            <a:pPr lvl="1" marL="0" indent="342900">
              <a:lnSpc>
                <a:spcPct val="135000"/>
              </a:lnSpc>
              <a:buSzTx/>
              <a:buNone/>
              <a:defRPr sz="1600"/>
            </a:pPr>
          </a:p>
          <a:p>
            <a:pPr>
              <a:lnSpc>
                <a:spcPct val="135000"/>
              </a:lnSpc>
              <a:defRPr sz="1800"/>
            </a:pPr>
            <a:r>
              <a:t>72 Hour Kit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Include a first aid kit</a:t>
            </a:r>
          </a:p>
          <a:p>
            <a:pPr lvl="1" marL="571500" indent="-228600">
              <a:lnSpc>
                <a:spcPct val="135000"/>
              </a:lnSpc>
              <a:buFont typeface="Courier New"/>
              <a:defRPr sz="1600"/>
            </a:pPr>
            <a:r>
              <a:t>Crank radio / flashlight combo</a:t>
            </a:r>
          </a:p>
        </p:txBody>
      </p:sp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00600" y="4457700"/>
            <a:ext cx="3810000" cy="2019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14900" y="647700"/>
            <a:ext cx="3771900" cy="37719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7" name="Group 5"/>
          <p:cNvGrpSpPr/>
          <p:nvPr/>
        </p:nvGrpSpPr>
        <p:grpSpPr>
          <a:xfrm>
            <a:off x="413504" y="381000"/>
            <a:ext cx="2291596" cy="916638"/>
            <a:chOff x="0" y="0"/>
            <a:chExt cx="2291595" cy="916637"/>
          </a:xfrm>
        </p:grpSpPr>
        <p:sp>
          <p:nvSpPr>
            <p:cNvPr id="155" name="Chevron 6"/>
            <p:cNvSpPr/>
            <p:nvPr/>
          </p:nvSpPr>
          <p:spPr>
            <a:xfrm>
              <a:off x="0" y="0"/>
              <a:ext cx="2291596" cy="916638"/>
            </a:xfrm>
            <a:prstGeom prst="chevron">
              <a:avLst>
                <a:gd name="adj" fmla="val 50000"/>
              </a:avLst>
            </a:prstGeom>
            <a:solidFill>
              <a:srgbClr val="FF33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6" name="Chevron 4"/>
            <p:cNvSpPr txBox="1"/>
            <p:nvPr/>
          </p:nvSpPr>
          <p:spPr>
            <a:xfrm>
              <a:off x="532995" y="226452"/>
              <a:ext cx="1300281" cy="4659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7338" tIns="37338" rIns="37338" bIns="37338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Safety</a:t>
              </a:r>
            </a:p>
          </p:txBody>
        </p:sp>
      </p:grpSp>
      <p:grpSp>
        <p:nvGrpSpPr>
          <p:cNvPr id="160" name="Group 8"/>
          <p:cNvGrpSpPr/>
          <p:nvPr/>
        </p:nvGrpSpPr>
        <p:grpSpPr>
          <a:xfrm>
            <a:off x="2438400" y="381000"/>
            <a:ext cx="2291596" cy="916639"/>
            <a:chOff x="0" y="0"/>
            <a:chExt cx="2291595" cy="916638"/>
          </a:xfrm>
        </p:grpSpPr>
        <p:sp>
          <p:nvSpPr>
            <p:cNvPr id="158" name="Chevron 9"/>
            <p:cNvSpPr/>
            <p:nvPr/>
          </p:nvSpPr>
          <p:spPr>
            <a:xfrm>
              <a:off x="0" y="0"/>
              <a:ext cx="2291596" cy="916639"/>
            </a:xfrm>
            <a:prstGeom prst="chevron">
              <a:avLst>
                <a:gd name="adj" fmla="val 50000"/>
              </a:avLst>
            </a:prstGeom>
            <a:solidFill>
              <a:srgbClr val="996633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9" name="Chevron 4"/>
            <p:cNvSpPr txBox="1"/>
            <p:nvPr/>
          </p:nvSpPr>
          <p:spPr>
            <a:xfrm>
              <a:off x="532995" y="225334"/>
              <a:ext cx="1300281" cy="4659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7338" tIns="37338" rIns="37338" bIns="37338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Shelter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/>
          <p:nvPr>
            <p:ph type="title"/>
          </p:nvPr>
        </p:nvSpPr>
        <p:spPr>
          <a:xfrm>
            <a:off x="76200" y="1600200"/>
            <a:ext cx="8229600" cy="914400"/>
          </a:xfrm>
          <a:prstGeom prst="rect">
            <a:avLst/>
          </a:prstGeom>
        </p:spPr>
        <p:txBody>
          <a:bodyPr/>
          <a:lstStyle/>
          <a:p>
            <a:pPr/>
            <a:r>
              <a:t>Water Storage</a:t>
            </a:r>
          </a:p>
        </p:txBody>
      </p:sp>
      <p:grpSp>
        <p:nvGrpSpPr>
          <p:cNvPr id="186" name="Content Placeholder 3"/>
          <p:cNvGrpSpPr/>
          <p:nvPr/>
        </p:nvGrpSpPr>
        <p:grpSpPr>
          <a:xfrm>
            <a:off x="2266730" y="1044018"/>
            <a:ext cx="5029639" cy="4858864"/>
            <a:chOff x="0" y="0"/>
            <a:chExt cx="5029638" cy="4858863"/>
          </a:xfrm>
        </p:grpSpPr>
        <p:grpSp>
          <p:nvGrpSpPr>
            <p:cNvPr id="165" name="Group"/>
            <p:cNvGrpSpPr/>
            <p:nvPr/>
          </p:nvGrpSpPr>
          <p:grpSpPr>
            <a:xfrm>
              <a:off x="1818039" y="1907820"/>
              <a:ext cx="1393560" cy="1393560"/>
              <a:chOff x="0" y="0"/>
              <a:chExt cx="1393558" cy="1393558"/>
            </a:xfrm>
          </p:grpSpPr>
          <p:sp>
            <p:nvSpPr>
              <p:cNvPr id="163" name="Circle"/>
              <p:cNvSpPr/>
              <p:nvPr/>
            </p:nvSpPr>
            <p:spPr>
              <a:xfrm>
                <a:off x="-1" y="-1"/>
                <a:ext cx="1393560" cy="13935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ts val="800"/>
                  </a:spcBef>
                  <a:defRPr sz="2000"/>
                </a:pPr>
              </a:p>
            </p:txBody>
          </p:sp>
          <p:sp>
            <p:nvSpPr>
              <p:cNvPr id="164" name="Water"/>
              <p:cNvSpPr txBox="1"/>
              <p:nvPr/>
            </p:nvSpPr>
            <p:spPr>
              <a:xfrm>
                <a:off x="204082" y="531678"/>
                <a:ext cx="985395" cy="3302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5400" tIns="25400" rIns="25400" bIns="25400" numCol="1" anchor="ctr">
                <a:spAutoFit/>
              </a:bodyPr>
              <a:lstStyle>
                <a:lvl1pPr algn="ctr" defTabSz="889000">
                  <a:lnSpc>
                    <a:spcPct val="90000"/>
                  </a:lnSpc>
                  <a:spcBef>
                    <a:spcPts val="800"/>
                  </a:spcBef>
                  <a:defRPr sz="2000"/>
                </a:lvl1pPr>
              </a:lstStyle>
              <a:p>
                <a:pPr/>
                <a:r>
                  <a:t>Water</a:t>
                </a:r>
              </a:p>
            </p:txBody>
          </p:sp>
        </p:grpSp>
        <p:sp>
          <p:nvSpPr>
            <p:cNvPr id="166" name="Shape"/>
            <p:cNvSpPr/>
            <p:nvPr/>
          </p:nvSpPr>
          <p:spPr>
            <a:xfrm>
              <a:off x="2292145" y="1632267"/>
              <a:ext cx="445348" cy="194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320" y="21600"/>
                  </a:moveTo>
                  <a:lnTo>
                    <a:pt x="4320" y="10800"/>
                  </a:lnTo>
                  <a:lnTo>
                    <a:pt x="0" y="10800"/>
                  </a:lnTo>
                  <a:lnTo>
                    <a:pt x="10800" y="0"/>
                  </a:lnTo>
                  <a:lnTo>
                    <a:pt x="21600" y="10800"/>
                  </a:lnTo>
                  <a:lnTo>
                    <a:pt x="17280" y="10800"/>
                  </a:lnTo>
                  <a:lnTo>
                    <a:pt x="17280" y="216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hueOff val="433551"/>
                    <a:satOff val="34712"/>
                    <a:lumOff val="47130"/>
                  </a:schemeClr>
                </a:gs>
                <a:gs pos="55000">
                  <a:srgbClr val="F5F6FA"/>
                </a:gs>
                <a:gs pos="100000">
                  <a:srgbClr val="D8DDEA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pPr>
            </a:p>
          </p:txBody>
        </p:sp>
        <p:grpSp>
          <p:nvGrpSpPr>
            <p:cNvPr id="169" name="Group"/>
            <p:cNvGrpSpPr/>
            <p:nvPr/>
          </p:nvGrpSpPr>
          <p:grpSpPr>
            <a:xfrm>
              <a:off x="1744610" y="0"/>
              <a:ext cx="1540419" cy="1540418"/>
              <a:chOff x="0" y="0"/>
              <a:chExt cx="1540417" cy="1540417"/>
            </a:xfrm>
          </p:grpSpPr>
          <p:sp>
            <p:nvSpPr>
              <p:cNvPr id="167" name="Circle"/>
              <p:cNvSpPr/>
              <p:nvPr/>
            </p:nvSpPr>
            <p:spPr>
              <a:xfrm>
                <a:off x="0" y="0"/>
                <a:ext cx="1540418" cy="15404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800"/>
                  </a:spcBef>
                  <a:defRPr sz="1100"/>
                </a:pPr>
              </a:p>
            </p:txBody>
          </p:sp>
          <p:sp>
            <p:nvSpPr>
              <p:cNvPr id="168" name="Bottled Storage"/>
              <p:cNvSpPr txBox="1"/>
              <p:nvPr/>
            </p:nvSpPr>
            <p:spPr>
              <a:xfrm>
                <a:off x="225589" y="520653"/>
                <a:ext cx="1089240" cy="4991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0320" tIns="20320" rIns="20320" bIns="20320" numCol="1" anchor="ctr">
                <a:spAutoFit/>
              </a:bodyPr>
              <a:lstStyle>
                <a:lvl1pPr algn="ctr" defTabSz="711200">
                  <a:lnSpc>
                    <a:spcPct val="90000"/>
                  </a:lnSpc>
                  <a:spcBef>
                    <a:spcPts val="600"/>
                  </a:spcBef>
                  <a:defRPr sz="1600"/>
                </a:lvl1pPr>
              </a:lstStyle>
              <a:p>
                <a:pPr/>
                <a:r>
                  <a:t>Bottled Storage </a:t>
                </a:r>
              </a:p>
            </p:txBody>
          </p:sp>
        </p:grpSp>
        <p:sp>
          <p:nvSpPr>
            <p:cNvPr id="170" name="Shape"/>
            <p:cNvSpPr/>
            <p:nvPr/>
          </p:nvSpPr>
          <p:spPr>
            <a:xfrm>
              <a:off x="3213082" y="2122444"/>
              <a:ext cx="226481" cy="423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5854"/>
                  </a:moveTo>
                  <a:lnTo>
                    <a:pt x="8831" y="4320"/>
                  </a:lnTo>
                  <a:lnTo>
                    <a:pt x="6206" y="0"/>
                  </a:lnTo>
                  <a:lnTo>
                    <a:pt x="21600" y="9266"/>
                  </a:lnTo>
                  <a:lnTo>
                    <a:pt x="19331" y="21600"/>
                  </a:lnTo>
                  <a:lnTo>
                    <a:pt x="16706" y="17280"/>
                  </a:lnTo>
                  <a:lnTo>
                    <a:pt x="7875" y="1881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hueOff val="433551"/>
                    <a:satOff val="34712"/>
                    <a:lumOff val="47130"/>
                  </a:schemeClr>
                </a:gs>
                <a:gs pos="55000">
                  <a:srgbClr val="F5F6FA"/>
                </a:gs>
                <a:gs pos="100000">
                  <a:srgbClr val="D8DDEA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pPr>
            </a:p>
          </p:txBody>
        </p:sp>
        <p:grpSp>
          <p:nvGrpSpPr>
            <p:cNvPr id="173" name="Group"/>
            <p:cNvGrpSpPr/>
            <p:nvPr/>
          </p:nvGrpSpPr>
          <p:grpSpPr>
            <a:xfrm>
              <a:off x="3489220" y="1267532"/>
              <a:ext cx="1540419" cy="1540419"/>
              <a:chOff x="0" y="0"/>
              <a:chExt cx="1540417" cy="1540417"/>
            </a:xfrm>
          </p:grpSpPr>
          <p:sp>
            <p:nvSpPr>
              <p:cNvPr id="171" name="Circle"/>
              <p:cNvSpPr/>
              <p:nvPr/>
            </p:nvSpPr>
            <p:spPr>
              <a:xfrm>
                <a:off x="0" y="0"/>
                <a:ext cx="1540418" cy="15404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800"/>
                  </a:spcBef>
                  <a:defRPr sz="2000"/>
                </a:pPr>
              </a:p>
            </p:txBody>
          </p:sp>
          <p:sp>
            <p:nvSpPr>
              <p:cNvPr id="172" name="Ice"/>
              <p:cNvSpPr txBox="1"/>
              <p:nvPr/>
            </p:nvSpPr>
            <p:spPr>
              <a:xfrm>
                <a:off x="225588" y="649558"/>
                <a:ext cx="1089240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600"/>
                  </a:spcBef>
                  <a:defRPr spc="-10" sz="1600"/>
                </a:pPr>
                <a:r>
                  <a:t>Ice</a:t>
                </a:r>
                <a:r>
                  <a:rPr sz="1300"/>
                  <a:t> </a:t>
                </a:r>
              </a:p>
            </p:txBody>
          </p:sp>
        </p:grpSp>
        <p:sp>
          <p:nvSpPr>
            <p:cNvPr id="174" name="Shape"/>
            <p:cNvSpPr/>
            <p:nvPr/>
          </p:nvSpPr>
          <p:spPr>
            <a:xfrm>
              <a:off x="2848965" y="3155168"/>
              <a:ext cx="360294" cy="2881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849" y="0"/>
                  </a:moveTo>
                  <a:lnTo>
                    <a:pt x="17280" y="5904"/>
                  </a:lnTo>
                  <a:lnTo>
                    <a:pt x="21600" y="1980"/>
                  </a:lnTo>
                  <a:lnTo>
                    <a:pt x="14231" y="17694"/>
                  </a:lnTo>
                  <a:lnTo>
                    <a:pt x="0" y="21600"/>
                  </a:lnTo>
                  <a:lnTo>
                    <a:pt x="4320" y="17676"/>
                  </a:lnTo>
                  <a:lnTo>
                    <a:pt x="889" y="1177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hueOff val="433551"/>
                    <a:satOff val="34712"/>
                    <a:lumOff val="47130"/>
                  </a:schemeClr>
                </a:gs>
                <a:gs pos="55000">
                  <a:srgbClr val="F5F6FA"/>
                </a:gs>
                <a:gs pos="100000">
                  <a:srgbClr val="D8DDEA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pPr>
            </a:p>
          </p:txBody>
        </p:sp>
        <p:grpSp>
          <p:nvGrpSpPr>
            <p:cNvPr id="177" name="Group"/>
            <p:cNvGrpSpPr/>
            <p:nvPr/>
          </p:nvGrpSpPr>
          <p:grpSpPr>
            <a:xfrm>
              <a:off x="2822836" y="3318445"/>
              <a:ext cx="1540419" cy="1540419"/>
              <a:chOff x="0" y="0"/>
              <a:chExt cx="1540417" cy="1540417"/>
            </a:xfrm>
          </p:grpSpPr>
          <p:sp>
            <p:nvSpPr>
              <p:cNvPr id="175" name="Circle"/>
              <p:cNvSpPr/>
              <p:nvPr/>
            </p:nvSpPr>
            <p:spPr>
              <a:xfrm>
                <a:off x="0" y="0"/>
                <a:ext cx="1540418" cy="15404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800"/>
                  </a:spcBef>
                  <a:defRPr sz="2000"/>
                </a:pPr>
              </a:p>
            </p:txBody>
          </p:sp>
          <p:sp>
            <p:nvSpPr>
              <p:cNvPr id="176" name="Bath Tub…"/>
              <p:cNvSpPr txBox="1"/>
              <p:nvPr/>
            </p:nvSpPr>
            <p:spPr>
              <a:xfrm>
                <a:off x="225588" y="369396"/>
                <a:ext cx="1089240" cy="80162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0320" tIns="20320" rIns="20320" bIns="20320" numCol="1" anchor="ctr">
                <a:sp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600"/>
                  </a:spcBef>
                  <a:defRPr sz="1600"/>
                </a:pPr>
                <a:r>
                  <a:t>Bath Tub</a:t>
                </a:r>
                <a:endParaRPr sz="2000"/>
              </a:p>
              <a:p>
                <a:pPr algn="ctr" defTabSz="711200">
                  <a:lnSpc>
                    <a:spcPct val="90000"/>
                  </a:lnSpc>
                  <a:spcBef>
                    <a:spcPts val="600"/>
                  </a:spcBef>
                  <a:defRPr sz="1600"/>
                </a:pPr>
                <a:r>
                  <a:t>Pre-Storm Storage</a:t>
                </a:r>
              </a:p>
            </p:txBody>
          </p:sp>
        </p:grpSp>
        <p:sp>
          <p:nvSpPr>
            <p:cNvPr id="178" name="Shape"/>
            <p:cNvSpPr/>
            <p:nvPr/>
          </p:nvSpPr>
          <p:spPr>
            <a:xfrm>
              <a:off x="1820378" y="3155167"/>
              <a:ext cx="360294" cy="288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711" y="11772"/>
                  </a:moveTo>
                  <a:lnTo>
                    <a:pt x="17280" y="17676"/>
                  </a:lnTo>
                  <a:lnTo>
                    <a:pt x="21600" y="21600"/>
                  </a:lnTo>
                  <a:lnTo>
                    <a:pt x="7369" y="17694"/>
                  </a:lnTo>
                  <a:lnTo>
                    <a:pt x="0" y="1980"/>
                  </a:lnTo>
                  <a:lnTo>
                    <a:pt x="4320" y="5904"/>
                  </a:lnTo>
                  <a:lnTo>
                    <a:pt x="775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hueOff val="433551"/>
                    <a:satOff val="34712"/>
                    <a:lumOff val="47130"/>
                  </a:schemeClr>
                </a:gs>
                <a:gs pos="55000">
                  <a:srgbClr val="F5F6FA"/>
                </a:gs>
                <a:gs pos="100000">
                  <a:srgbClr val="D8DDEA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pPr>
            </a:p>
          </p:txBody>
        </p:sp>
        <p:grpSp>
          <p:nvGrpSpPr>
            <p:cNvPr id="181" name="Group"/>
            <p:cNvGrpSpPr/>
            <p:nvPr/>
          </p:nvGrpSpPr>
          <p:grpSpPr>
            <a:xfrm>
              <a:off x="666381" y="3318445"/>
              <a:ext cx="1540419" cy="1540419"/>
              <a:chOff x="0" y="0"/>
              <a:chExt cx="1540417" cy="1540417"/>
            </a:xfrm>
          </p:grpSpPr>
          <p:sp>
            <p:nvSpPr>
              <p:cNvPr id="179" name="Circle"/>
              <p:cNvSpPr/>
              <p:nvPr/>
            </p:nvSpPr>
            <p:spPr>
              <a:xfrm>
                <a:off x="0" y="0"/>
                <a:ext cx="1540418" cy="15404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ts val="800"/>
                  </a:spcBef>
                  <a:defRPr sz="2000"/>
                </a:pPr>
              </a:p>
            </p:txBody>
          </p:sp>
          <p:sp>
            <p:nvSpPr>
              <p:cNvPr id="180" name="Purification Methods"/>
              <p:cNvSpPr txBox="1"/>
              <p:nvPr/>
            </p:nvSpPr>
            <p:spPr>
              <a:xfrm>
                <a:off x="225588" y="559388"/>
                <a:ext cx="1089240" cy="4216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17779" tIns="17779" rIns="17779" bIns="17779" numCol="1" anchor="ctr">
                <a:spAutoFit/>
              </a:bodyPr>
              <a:lstStyle>
                <a:lvl1pPr algn="ctr" defTabSz="622300">
                  <a:lnSpc>
                    <a:spcPct val="90000"/>
                  </a:lnSpc>
                  <a:spcBef>
                    <a:spcPts val="500"/>
                  </a:spcBef>
                  <a:defRPr sz="1400"/>
                </a:lvl1pPr>
              </a:lstStyle>
              <a:p>
                <a:pPr/>
                <a:r>
                  <a:t>Purification Methods</a:t>
                </a:r>
              </a:p>
            </p:txBody>
          </p:sp>
        </p:grpSp>
        <p:sp>
          <p:nvSpPr>
            <p:cNvPr id="182" name="Shape"/>
            <p:cNvSpPr/>
            <p:nvPr/>
          </p:nvSpPr>
          <p:spPr>
            <a:xfrm>
              <a:off x="1590076" y="2122444"/>
              <a:ext cx="226480" cy="423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725" y="18814"/>
                  </a:moveTo>
                  <a:lnTo>
                    <a:pt x="4894" y="17280"/>
                  </a:lnTo>
                  <a:lnTo>
                    <a:pt x="2269" y="21600"/>
                  </a:lnTo>
                  <a:lnTo>
                    <a:pt x="0" y="9266"/>
                  </a:lnTo>
                  <a:lnTo>
                    <a:pt x="15394" y="0"/>
                  </a:lnTo>
                  <a:lnTo>
                    <a:pt x="12769" y="4320"/>
                  </a:lnTo>
                  <a:lnTo>
                    <a:pt x="21600" y="585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hueOff val="433551"/>
                    <a:satOff val="34712"/>
                    <a:lumOff val="47130"/>
                  </a:schemeClr>
                </a:gs>
                <a:gs pos="55000">
                  <a:srgbClr val="F5F6FA"/>
                </a:gs>
                <a:gs pos="100000">
                  <a:srgbClr val="D8DDEA"/>
                </a:gs>
              </a:gsLst>
              <a:path path="circle">
                <a:fillToRect l="37721" t="-19636" r="62278" b="119636"/>
              </a:path>
            </a:gra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ts val="800"/>
                </a:spcBef>
                <a:defRPr sz="2000"/>
              </a:pPr>
            </a:p>
          </p:txBody>
        </p:sp>
        <p:grpSp>
          <p:nvGrpSpPr>
            <p:cNvPr id="185" name="Group"/>
            <p:cNvGrpSpPr/>
            <p:nvPr/>
          </p:nvGrpSpPr>
          <p:grpSpPr>
            <a:xfrm>
              <a:off x="0" y="1267532"/>
              <a:ext cx="1540418" cy="1540419"/>
              <a:chOff x="0" y="0"/>
              <a:chExt cx="1540417" cy="1540417"/>
            </a:xfrm>
          </p:grpSpPr>
          <p:sp>
            <p:nvSpPr>
              <p:cNvPr id="183" name="Circle"/>
              <p:cNvSpPr/>
              <p:nvPr/>
            </p:nvSpPr>
            <p:spPr>
              <a:xfrm>
                <a:off x="0" y="0"/>
                <a:ext cx="1540418" cy="154041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4">
                      <a:hueOff val="-251486"/>
                      <a:satOff val="15957"/>
                      <a:lumOff val="48284"/>
                    </a:schemeClr>
                  </a:gs>
                  <a:gs pos="55000">
                    <a:srgbClr val="EEF1F6"/>
                  </a:gs>
                  <a:gs pos="100000">
                    <a:srgbClr val="B9C2DB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>
                <a:outerShdw sx="100000" sy="100000" kx="0" ky="0" algn="b" rotWithShape="0" blurRad="50800" dist="25400" dir="5400000">
                  <a:srgbClr val="000000">
                    <a:alpha val="40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Bef>
                    <a:spcPts val="800"/>
                  </a:spcBef>
                  <a:defRPr sz="2000"/>
                </a:pPr>
              </a:p>
            </p:txBody>
          </p:sp>
          <p:sp>
            <p:nvSpPr>
              <p:cNvPr id="184" name="Hot Water Heater"/>
              <p:cNvSpPr txBox="1"/>
              <p:nvPr/>
            </p:nvSpPr>
            <p:spPr>
              <a:xfrm>
                <a:off x="225588" y="520653"/>
                <a:ext cx="1089240" cy="4991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0320" tIns="20320" rIns="20320" bIns="20320" numCol="1" anchor="ctr">
                <a:spAutoFit/>
              </a:bodyPr>
              <a:lstStyle>
                <a:lvl1pPr algn="ctr" defTabSz="711200">
                  <a:lnSpc>
                    <a:spcPct val="90000"/>
                  </a:lnSpc>
                  <a:spcBef>
                    <a:spcPts val="600"/>
                  </a:spcBef>
                  <a:defRPr sz="1600"/>
                </a:lvl1pPr>
              </a:lstStyle>
              <a:p>
                <a:pPr/>
                <a:r>
                  <a:t>Hot Water Heater</a:t>
                </a:r>
              </a:p>
            </p:txBody>
          </p:sp>
        </p:grpSp>
      </p:grpSp>
      <p:pic>
        <p:nvPicPr>
          <p:cNvPr id="18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47900"/>
            <a:ext cx="2019300" cy="2019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Title 1"/>
          <p:cNvSpPr txBox="1"/>
          <p:nvPr/>
        </p:nvSpPr>
        <p:spPr>
          <a:xfrm>
            <a:off x="121919" y="4114800"/>
            <a:ext cx="2499362" cy="274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2800"/>
            </a:pPr>
          </a:p>
          <a:p>
            <a:pPr>
              <a:defRPr sz="2800"/>
            </a:pPr>
            <a:r>
              <a:t>Humans can survive up to 3 days without Water</a:t>
            </a:r>
          </a:p>
        </p:txBody>
      </p:sp>
      <p:sp>
        <p:nvSpPr>
          <p:cNvPr id="189" name="Title 1"/>
          <p:cNvSpPr txBox="1"/>
          <p:nvPr/>
        </p:nvSpPr>
        <p:spPr>
          <a:xfrm>
            <a:off x="5913119" y="609600"/>
            <a:ext cx="3185162" cy="144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>
              <a:defRPr sz="2800"/>
            </a:pPr>
            <a:r>
              <a:t>1 Gallon of Water per person per day</a:t>
            </a:r>
          </a:p>
          <a:p>
            <a:pPr>
              <a:defRPr sz="2800"/>
            </a:pPr>
            <a:r>
              <a:t>    (Include pets)</a:t>
            </a:r>
          </a:p>
        </p:txBody>
      </p:sp>
      <p:grpSp>
        <p:nvGrpSpPr>
          <p:cNvPr id="192" name="Group 6"/>
          <p:cNvGrpSpPr/>
          <p:nvPr/>
        </p:nvGrpSpPr>
        <p:grpSpPr>
          <a:xfrm>
            <a:off x="381000" y="378762"/>
            <a:ext cx="2291596" cy="916639"/>
            <a:chOff x="0" y="0"/>
            <a:chExt cx="2291595" cy="916638"/>
          </a:xfrm>
        </p:grpSpPr>
        <p:sp>
          <p:nvSpPr>
            <p:cNvPr id="190" name="Chevron 8"/>
            <p:cNvSpPr/>
            <p:nvPr/>
          </p:nvSpPr>
          <p:spPr>
            <a:xfrm>
              <a:off x="0" y="0"/>
              <a:ext cx="2291596" cy="916639"/>
            </a:xfrm>
            <a:prstGeom prst="chevron">
              <a:avLst>
                <a:gd name="adj" fmla="val 50000"/>
              </a:avLst>
            </a:prstGeom>
            <a:solidFill>
              <a:srgbClr val="0000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5400" dir="5400000">
                <a:srgbClr val="000000">
                  <a:alpha val="45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1" name="Chevron 4"/>
            <p:cNvSpPr txBox="1"/>
            <p:nvPr/>
          </p:nvSpPr>
          <p:spPr>
            <a:xfrm>
              <a:off x="532995" y="225334"/>
              <a:ext cx="1300281" cy="4659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7338" tIns="37338" rIns="37338" bIns="37338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pPr/>
              <a:r>
                <a:t>Water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Project Status Report">
  <a:themeElements>
    <a:clrScheme name="Project Status Repo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ject Status Repor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ject Status Repor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roject Status Report">
  <a:themeElements>
    <a:clrScheme name="Project Status Repo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ject Status Repor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ject Status Repor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4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4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905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4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905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4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