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68" d="100"/>
          <a:sy n="168" d="100"/>
        </p:scale>
        <p:origin x="23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365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6.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3A2D"/>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92D050"/>
          </a:solidFill>
          <a:ln/>
        </p:spPr>
        <p:txBody>
          <a:bodyPr/>
          <a:lstStyle/>
          <a:p>
            <a:endParaRPr lang="en-US"/>
          </a:p>
        </p:txBody>
      </p:sp>
      <p:sp>
        <p:nvSpPr>
          <p:cNvPr id="3" name="Shape 1"/>
          <p:cNvSpPr/>
          <p:nvPr/>
        </p:nvSpPr>
        <p:spPr>
          <a:xfrm>
            <a:off x="0" y="5088636"/>
            <a:ext cx="9144000" cy="54864"/>
          </a:xfrm>
          <a:prstGeom prst="rect">
            <a:avLst/>
          </a:prstGeom>
          <a:solidFill>
            <a:srgbClr val="92D050"/>
          </a:solidFill>
          <a:ln/>
        </p:spPr>
        <p:txBody>
          <a:bodyPr/>
          <a:lstStyle/>
          <a:p>
            <a:endParaRPr lang="en-US"/>
          </a:p>
        </p:txBody>
      </p:sp>
      <p:sp>
        <p:nvSpPr>
          <p:cNvPr id="4" name="Text 2"/>
          <p:cNvSpPr/>
          <p:nvPr/>
        </p:nvSpPr>
        <p:spPr>
          <a:xfrm>
            <a:off x="731520" y="914400"/>
            <a:ext cx="7680960" cy="2011680"/>
          </a:xfrm>
          <a:prstGeom prst="rect">
            <a:avLst/>
          </a:prstGeom>
          <a:noFill/>
          <a:ln/>
        </p:spPr>
        <p:txBody>
          <a:bodyPr wrap="square" rtlCol="0" anchor="ctr"/>
          <a:lstStyle/>
          <a:p>
            <a:pPr marL="0" indent="0" algn="l">
              <a:lnSpc>
                <a:spcPct val="110000"/>
              </a:lnSpc>
              <a:buNone/>
            </a:pPr>
            <a:r>
              <a:rPr lang="en-US" sz="4000" b="1" kern="0" spc="200" dirty="0">
                <a:solidFill>
                  <a:srgbClr val="FFFFFF"/>
                </a:solidFill>
                <a:latin typeface="Georgia" pitchFamily="34" charset="0"/>
                <a:ea typeface="Georgia" pitchFamily="34" charset="-122"/>
                <a:cs typeface="Georgia" pitchFamily="34" charset="-120"/>
              </a:rPr>
              <a:t>THE VETERAN CULTURE</a:t>
            </a:r>
            <a:endParaRPr lang="en-US" sz="4000" dirty="0"/>
          </a:p>
          <a:p>
            <a:pPr marL="0" indent="0" algn="l">
              <a:lnSpc>
                <a:spcPct val="110000"/>
              </a:lnSpc>
              <a:buNone/>
            </a:pPr>
            <a:r>
              <a:rPr lang="en-US" sz="4000" b="1" kern="0" spc="200" dirty="0">
                <a:solidFill>
                  <a:srgbClr val="FFFFFF"/>
                </a:solidFill>
                <a:latin typeface="Georgia" pitchFamily="34" charset="0"/>
                <a:ea typeface="Georgia" pitchFamily="34" charset="-122"/>
                <a:cs typeface="Georgia" pitchFamily="34" charset="-120"/>
              </a:rPr>
              <a:t>IN POST ACUTE CARE</a:t>
            </a:r>
            <a:endParaRPr lang="en-US" sz="4000" dirty="0"/>
          </a:p>
        </p:txBody>
      </p:sp>
      <p:sp>
        <p:nvSpPr>
          <p:cNvPr id="5" name="Shape 3"/>
          <p:cNvSpPr/>
          <p:nvPr/>
        </p:nvSpPr>
        <p:spPr>
          <a:xfrm>
            <a:off x="731520" y="3017520"/>
            <a:ext cx="2286000" cy="36576"/>
          </a:xfrm>
          <a:prstGeom prst="rect">
            <a:avLst/>
          </a:prstGeom>
          <a:solidFill>
            <a:srgbClr val="C8A951"/>
          </a:solidFill>
          <a:ln/>
        </p:spPr>
        <p:txBody>
          <a:bodyPr/>
          <a:lstStyle/>
          <a:p>
            <a:endParaRPr lang="en-US"/>
          </a:p>
        </p:txBody>
      </p:sp>
      <p:sp>
        <p:nvSpPr>
          <p:cNvPr id="6" name="Text 4"/>
          <p:cNvSpPr/>
          <p:nvPr/>
        </p:nvSpPr>
        <p:spPr>
          <a:xfrm>
            <a:off x="731520" y="3200400"/>
            <a:ext cx="5486400" cy="822960"/>
          </a:xfrm>
          <a:prstGeom prst="rect">
            <a:avLst/>
          </a:prstGeom>
          <a:noFill/>
          <a:ln/>
        </p:spPr>
        <p:txBody>
          <a:bodyPr wrap="square" rtlCol="0" anchor="t"/>
          <a:lstStyle/>
          <a:p>
            <a:pPr marL="0" indent="0" algn="l">
              <a:buNone/>
            </a:pPr>
            <a:r>
              <a:rPr lang="en-US" sz="1600" i="1" dirty="0">
                <a:solidFill>
                  <a:srgbClr val="92D050"/>
                </a:solidFill>
                <a:latin typeface="Calibri" pitchFamily="34" charset="0"/>
                <a:ea typeface="Calibri" pitchFamily="34" charset="-122"/>
                <a:cs typeface="Calibri" pitchFamily="34" charset="-120"/>
              </a:rPr>
              <a:t>Understanding, Connecting, and Caring</a:t>
            </a:r>
            <a:endParaRPr lang="en-US" sz="1600" dirty="0"/>
          </a:p>
          <a:p>
            <a:pPr marL="0" indent="0" algn="l">
              <a:buNone/>
            </a:pPr>
            <a:r>
              <a:rPr lang="en-US" sz="1600" i="1" dirty="0">
                <a:solidFill>
                  <a:srgbClr val="92D050"/>
                </a:solidFill>
                <a:latin typeface="Calibri" pitchFamily="34" charset="0"/>
                <a:ea typeface="Calibri" pitchFamily="34" charset="-122"/>
                <a:cs typeface="Calibri" pitchFamily="34" charset="-120"/>
              </a:rPr>
              <a:t>for Those Who Served</a:t>
            </a:r>
            <a:endParaRPr lang="en-US" sz="1600" dirty="0"/>
          </a:p>
        </p:txBody>
      </p:sp>
      <p:sp>
        <p:nvSpPr>
          <p:cNvPr id="7" name="Text 5"/>
          <p:cNvSpPr/>
          <p:nvPr/>
        </p:nvSpPr>
        <p:spPr>
          <a:xfrm>
            <a:off x="731520" y="4206240"/>
            <a:ext cx="3657600" cy="457200"/>
          </a:xfrm>
          <a:prstGeom prst="rect">
            <a:avLst/>
          </a:prstGeom>
          <a:noFill/>
          <a:ln/>
        </p:spPr>
        <p:txBody>
          <a:bodyPr wrap="square" rtlCol="0" anchor="ctr"/>
          <a:lstStyle/>
          <a:p>
            <a:pPr marL="0" indent="0">
              <a:buNone/>
            </a:pPr>
            <a:r>
              <a:rPr lang="en-US" sz="1400" b="1" kern="0" spc="400" dirty="0">
                <a:solidFill>
                  <a:srgbClr val="C8A951"/>
                </a:solidFill>
                <a:latin typeface="Calibri" pitchFamily="34" charset="0"/>
                <a:ea typeface="Calibri" pitchFamily="34" charset="-122"/>
                <a:cs typeface="Calibri" pitchFamily="34" charset="-120"/>
              </a:rPr>
              <a:t>KEYSTONE HOSPICE</a:t>
            </a:r>
            <a:endParaRPr lang="en-US" sz="1400" dirty="0"/>
          </a:p>
        </p:txBody>
      </p:sp>
      <p:pic>
        <p:nvPicPr>
          <p:cNvPr id="8" name="Image 0" descr="preencoded.png"/>
          <p:cNvPicPr>
            <a:picLocks noChangeAspect="1"/>
          </p:cNvPicPr>
          <p:nvPr/>
        </p:nvPicPr>
        <p:blipFill>
          <a:blip r:embed="rId3"/>
          <a:stretch>
            <a:fillRect/>
          </a:stretch>
        </p:blipFill>
        <p:spPr>
          <a:xfrm>
            <a:off x="8229600" y="274320"/>
            <a:ext cx="457200" cy="457200"/>
          </a:xfrm>
          <a:prstGeom prst="rect">
            <a:avLst/>
          </a:prstGeom>
        </p:spPr>
      </p:pic>
      <p:pic>
        <p:nvPicPr>
          <p:cNvPr id="9" name="Image 1" descr="preencoded.png"/>
          <p:cNvPicPr>
            <a:picLocks noChangeAspect="1"/>
          </p:cNvPicPr>
          <p:nvPr/>
        </p:nvPicPr>
        <p:blipFill>
          <a:blip r:embed="rId4"/>
          <a:stretch>
            <a:fillRect/>
          </a:stretch>
        </p:blipFill>
        <p:spPr>
          <a:xfrm>
            <a:off x="8046720" y="4297680"/>
            <a:ext cx="411480" cy="4114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Going Deeper</a:t>
            </a:r>
            <a:endParaRPr lang="en-US" sz="3600" dirty="0"/>
          </a:p>
        </p:txBody>
      </p:sp>
      <p:sp>
        <p:nvSpPr>
          <p:cNvPr id="4" name="Text 2"/>
          <p:cNvSpPr/>
          <p:nvPr/>
        </p:nvSpPr>
        <p:spPr>
          <a:xfrm>
            <a:off x="640080" y="868680"/>
            <a:ext cx="7315200" cy="365760"/>
          </a:xfrm>
          <a:prstGeom prst="rect">
            <a:avLst/>
          </a:prstGeom>
          <a:noFill/>
          <a:ln/>
        </p:spPr>
        <p:txBody>
          <a:bodyPr wrap="square" lIns="0" tIns="0" rIns="0" bIns="0" rtlCol="0" anchor="ctr"/>
          <a:lstStyle/>
          <a:p>
            <a:pPr marL="0" indent="0">
              <a:buNone/>
            </a:pPr>
            <a:r>
              <a:rPr lang="en-US" sz="1300" i="1" dirty="0">
                <a:solidFill>
                  <a:srgbClr val="6B6B6B"/>
                </a:solidFill>
                <a:latin typeface="Calibri" pitchFamily="34" charset="0"/>
                <a:ea typeface="Calibri" pitchFamily="34" charset="-122"/>
                <a:cs typeface="Calibri" pitchFamily="34" charset="-120"/>
              </a:rPr>
              <a:t>Detailed questions to ask when a veteran is ready to share</a:t>
            </a:r>
            <a:endParaRPr lang="en-US" sz="1300" dirty="0"/>
          </a:p>
        </p:txBody>
      </p:sp>
      <p:sp>
        <p:nvSpPr>
          <p:cNvPr id="5" name="Shape 3"/>
          <p:cNvSpPr/>
          <p:nvPr/>
        </p:nvSpPr>
        <p:spPr>
          <a:xfrm>
            <a:off x="640080" y="1417320"/>
            <a:ext cx="3840480" cy="6858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6" name="Text 4"/>
          <p:cNvSpPr/>
          <p:nvPr/>
        </p:nvSpPr>
        <p:spPr>
          <a:xfrm>
            <a:off x="822960" y="1417320"/>
            <a:ext cx="3474720" cy="685800"/>
          </a:xfrm>
          <a:prstGeom prst="rect">
            <a:avLst/>
          </a:prstGeom>
          <a:noFill/>
          <a:ln/>
        </p:spPr>
        <p:txBody>
          <a:bodyPr wrap="square" rtlCol="0" anchor="ctr"/>
          <a:lstStyle/>
          <a:p>
            <a:pPr marL="0" indent="0">
              <a:buNone/>
            </a:pPr>
            <a:r>
              <a:rPr lang="en-US" sz="1150" i="1" dirty="0">
                <a:solidFill>
                  <a:srgbClr val="4A4A4A"/>
                </a:solidFill>
                <a:latin typeface="Calibri" pitchFamily="34" charset="0"/>
                <a:ea typeface="Calibri" pitchFamily="34" charset="-122"/>
                <a:cs typeface="Calibri" pitchFamily="34" charset="-120"/>
              </a:rPr>
              <a:t>"What was your rank?"</a:t>
            </a:r>
            <a:endParaRPr lang="en-US" sz="1150" dirty="0"/>
          </a:p>
        </p:txBody>
      </p:sp>
      <p:sp>
        <p:nvSpPr>
          <p:cNvPr id="7" name="Shape 5"/>
          <p:cNvSpPr/>
          <p:nvPr/>
        </p:nvSpPr>
        <p:spPr>
          <a:xfrm>
            <a:off x="640080" y="2240280"/>
            <a:ext cx="3840480" cy="6858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8" name="Text 6"/>
          <p:cNvSpPr/>
          <p:nvPr/>
        </p:nvSpPr>
        <p:spPr>
          <a:xfrm>
            <a:off x="822960" y="2240280"/>
            <a:ext cx="3474720" cy="685800"/>
          </a:xfrm>
          <a:prstGeom prst="rect">
            <a:avLst/>
          </a:prstGeom>
          <a:noFill/>
          <a:ln/>
        </p:spPr>
        <p:txBody>
          <a:bodyPr wrap="square" rtlCol="0" anchor="ctr"/>
          <a:lstStyle/>
          <a:p>
            <a:pPr marL="0" indent="0">
              <a:buNone/>
            </a:pPr>
            <a:r>
              <a:rPr lang="en-US" sz="1150" i="1" dirty="0">
                <a:solidFill>
                  <a:srgbClr val="4A4A4A"/>
                </a:solidFill>
                <a:latin typeface="Calibri" pitchFamily="34" charset="0"/>
                <a:ea typeface="Calibri" pitchFamily="34" charset="-122"/>
                <a:cs typeface="Calibri" pitchFamily="34" charset="-120"/>
              </a:rPr>
              <a:t>"Did you see combat or enemy fire?"</a:t>
            </a:r>
            <a:endParaRPr lang="en-US" sz="1150" dirty="0"/>
          </a:p>
        </p:txBody>
      </p:sp>
      <p:sp>
        <p:nvSpPr>
          <p:cNvPr id="9" name="Shape 7"/>
          <p:cNvSpPr/>
          <p:nvPr/>
        </p:nvSpPr>
        <p:spPr>
          <a:xfrm>
            <a:off x="640080" y="3063240"/>
            <a:ext cx="3840480" cy="6858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0" name="Text 8"/>
          <p:cNvSpPr/>
          <p:nvPr/>
        </p:nvSpPr>
        <p:spPr>
          <a:xfrm>
            <a:off x="822960" y="3063240"/>
            <a:ext cx="3474720" cy="685800"/>
          </a:xfrm>
          <a:prstGeom prst="rect">
            <a:avLst/>
          </a:prstGeom>
          <a:noFill/>
          <a:ln/>
        </p:spPr>
        <p:txBody>
          <a:bodyPr wrap="square" rtlCol="0" anchor="ctr"/>
          <a:lstStyle/>
          <a:p>
            <a:pPr marL="0" indent="0">
              <a:buNone/>
            </a:pPr>
            <a:r>
              <a:rPr lang="en-US" sz="1150" i="1" dirty="0">
                <a:solidFill>
                  <a:srgbClr val="4A4A4A"/>
                </a:solidFill>
                <a:latin typeface="Calibri" pitchFamily="34" charset="0"/>
                <a:ea typeface="Calibri" pitchFamily="34" charset="-122"/>
                <a:cs typeface="Calibri" pitchFamily="34" charset="-120"/>
              </a:rPr>
              <a:t>"Were you a prisoner of war?"</a:t>
            </a:r>
            <a:endParaRPr lang="en-US" sz="1150" dirty="0"/>
          </a:p>
        </p:txBody>
      </p:sp>
      <p:sp>
        <p:nvSpPr>
          <p:cNvPr id="11" name="Shape 9"/>
          <p:cNvSpPr/>
          <p:nvPr/>
        </p:nvSpPr>
        <p:spPr>
          <a:xfrm>
            <a:off x="640080" y="3886200"/>
            <a:ext cx="3840480" cy="6858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2" name="Text 10"/>
          <p:cNvSpPr/>
          <p:nvPr/>
        </p:nvSpPr>
        <p:spPr>
          <a:xfrm>
            <a:off x="822960" y="3886200"/>
            <a:ext cx="3474720" cy="685800"/>
          </a:xfrm>
          <a:prstGeom prst="rect">
            <a:avLst/>
          </a:prstGeom>
          <a:noFill/>
          <a:ln/>
        </p:spPr>
        <p:txBody>
          <a:bodyPr wrap="square" rtlCol="0" anchor="ctr"/>
          <a:lstStyle/>
          <a:p>
            <a:pPr marL="0" indent="0">
              <a:buNone/>
            </a:pPr>
            <a:r>
              <a:rPr lang="en-US" sz="1150" i="1" dirty="0">
                <a:solidFill>
                  <a:srgbClr val="4A4A4A"/>
                </a:solidFill>
                <a:latin typeface="Calibri" pitchFamily="34" charset="0"/>
                <a:ea typeface="Calibri" pitchFamily="34" charset="-122"/>
                <a:cs typeface="Calibri" pitchFamily="34" charset="-120"/>
              </a:rPr>
              <a:t>"Were you wounded or hospitalized?"</a:t>
            </a:r>
            <a:endParaRPr lang="en-US" sz="1150" dirty="0"/>
          </a:p>
        </p:txBody>
      </p:sp>
      <p:sp>
        <p:nvSpPr>
          <p:cNvPr id="13" name="Shape 11"/>
          <p:cNvSpPr/>
          <p:nvPr/>
        </p:nvSpPr>
        <p:spPr>
          <a:xfrm>
            <a:off x="4663440" y="1417320"/>
            <a:ext cx="3840480" cy="6858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4" name="Text 12"/>
          <p:cNvSpPr/>
          <p:nvPr/>
        </p:nvSpPr>
        <p:spPr>
          <a:xfrm>
            <a:off x="4846320" y="1417320"/>
            <a:ext cx="3474720" cy="685800"/>
          </a:xfrm>
          <a:prstGeom prst="rect">
            <a:avLst/>
          </a:prstGeom>
          <a:noFill/>
          <a:ln/>
        </p:spPr>
        <p:txBody>
          <a:bodyPr wrap="square" rtlCol="0" anchor="ctr"/>
          <a:lstStyle/>
          <a:p>
            <a:pPr marL="0" indent="0">
              <a:buNone/>
            </a:pPr>
            <a:r>
              <a:rPr lang="en-US" sz="1150" i="1" dirty="0">
                <a:solidFill>
                  <a:srgbClr val="4A4A4A"/>
                </a:solidFill>
                <a:latin typeface="Calibri" pitchFamily="34" charset="0"/>
                <a:ea typeface="Calibri" pitchFamily="34" charset="-122"/>
                <a:cs typeface="Calibri" pitchFamily="34" charset="-120"/>
              </a:rPr>
              <a:t>"Do you receive care at a VA?"</a:t>
            </a:r>
            <a:endParaRPr lang="en-US" sz="1150" dirty="0"/>
          </a:p>
        </p:txBody>
      </p:sp>
      <p:sp>
        <p:nvSpPr>
          <p:cNvPr id="15" name="Shape 13"/>
          <p:cNvSpPr/>
          <p:nvPr/>
        </p:nvSpPr>
        <p:spPr>
          <a:xfrm>
            <a:off x="4663440" y="2240280"/>
            <a:ext cx="3840480" cy="6858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6" name="Text 14"/>
          <p:cNvSpPr/>
          <p:nvPr/>
        </p:nvSpPr>
        <p:spPr>
          <a:xfrm>
            <a:off x="4846320" y="2240280"/>
            <a:ext cx="3474720" cy="685800"/>
          </a:xfrm>
          <a:prstGeom prst="rect">
            <a:avLst/>
          </a:prstGeom>
          <a:noFill/>
          <a:ln/>
        </p:spPr>
        <p:txBody>
          <a:bodyPr wrap="square" rtlCol="0" anchor="ctr"/>
          <a:lstStyle/>
          <a:p>
            <a:pPr marL="0" indent="0">
              <a:buNone/>
            </a:pPr>
            <a:r>
              <a:rPr lang="en-US" sz="1150" i="1" dirty="0">
                <a:solidFill>
                  <a:srgbClr val="4A4A4A"/>
                </a:solidFill>
                <a:latin typeface="Calibri" pitchFamily="34" charset="0"/>
                <a:ea typeface="Calibri" pitchFamily="34" charset="-122"/>
                <a:cs typeface="Calibri" pitchFamily="34" charset="-120"/>
              </a:rPr>
              <a:t>"Do you think your military experiences are influencing how you cope with your illness?"</a:t>
            </a:r>
            <a:endParaRPr lang="en-US" sz="1150" dirty="0"/>
          </a:p>
        </p:txBody>
      </p:sp>
      <p:sp>
        <p:nvSpPr>
          <p:cNvPr id="17" name="Shape 15"/>
          <p:cNvSpPr/>
          <p:nvPr/>
        </p:nvSpPr>
        <p:spPr>
          <a:xfrm>
            <a:off x="4663440" y="3063240"/>
            <a:ext cx="3840480" cy="6858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8" name="Text 16"/>
          <p:cNvSpPr/>
          <p:nvPr/>
        </p:nvSpPr>
        <p:spPr>
          <a:xfrm>
            <a:off x="4846320" y="3063240"/>
            <a:ext cx="3474720" cy="685800"/>
          </a:xfrm>
          <a:prstGeom prst="rect">
            <a:avLst/>
          </a:prstGeom>
          <a:noFill/>
          <a:ln/>
        </p:spPr>
        <p:txBody>
          <a:bodyPr wrap="square" rtlCol="0" anchor="ctr"/>
          <a:lstStyle/>
          <a:p>
            <a:pPr marL="0" indent="0">
              <a:buNone/>
            </a:pPr>
            <a:r>
              <a:rPr lang="en-US" sz="1150" i="1" dirty="0">
                <a:solidFill>
                  <a:srgbClr val="4A4A4A"/>
                </a:solidFill>
                <a:latin typeface="Calibri" pitchFamily="34" charset="0"/>
                <a:ea typeface="Calibri" pitchFamily="34" charset="-122"/>
                <a:cs typeface="Calibri" pitchFamily="34" charset="-120"/>
              </a:rPr>
              <a:t>"What was your homecoming like?"</a:t>
            </a:r>
            <a:endParaRPr lang="en-US" sz="1150" dirty="0"/>
          </a:p>
        </p:txBody>
      </p:sp>
      <p:sp>
        <p:nvSpPr>
          <p:cNvPr id="19" name="Shape 17"/>
          <p:cNvSpPr/>
          <p:nvPr/>
        </p:nvSpPr>
        <p:spPr>
          <a:xfrm>
            <a:off x="4663440" y="3886200"/>
            <a:ext cx="3840480" cy="6858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20" name="Text 18"/>
          <p:cNvSpPr/>
          <p:nvPr/>
        </p:nvSpPr>
        <p:spPr>
          <a:xfrm>
            <a:off x="4846320" y="3886200"/>
            <a:ext cx="3474720" cy="685800"/>
          </a:xfrm>
          <a:prstGeom prst="rect">
            <a:avLst/>
          </a:prstGeom>
          <a:noFill/>
          <a:ln/>
        </p:spPr>
        <p:txBody>
          <a:bodyPr wrap="square" rtlCol="0" anchor="ctr"/>
          <a:lstStyle/>
          <a:p>
            <a:pPr marL="0" indent="0">
              <a:buNone/>
            </a:pPr>
            <a:r>
              <a:rPr lang="en-US" sz="1150" i="1" dirty="0">
                <a:solidFill>
                  <a:srgbClr val="4A4A4A"/>
                </a:solidFill>
                <a:latin typeface="Calibri" pitchFamily="34" charset="0"/>
                <a:ea typeface="Calibri" pitchFamily="34" charset="-122"/>
                <a:cs typeface="Calibri" pitchFamily="34" charset="-120"/>
              </a:rPr>
              <a:t>"Do you keep in touch with your war buddies?"</a:t>
            </a:r>
            <a:endParaRPr lang="en-US" sz="11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War-Specific Concerns</a:t>
            </a:r>
            <a:endParaRPr lang="en-US" sz="3600" dirty="0"/>
          </a:p>
        </p:txBody>
      </p:sp>
      <p:sp>
        <p:nvSpPr>
          <p:cNvPr id="4" name="Shape 2"/>
          <p:cNvSpPr/>
          <p:nvPr/>
        </p:nvSpPr>
        <p:spPr>
          <a:xfrm>
            <a:off x="640080" y="1097280"/>
            <a:ext cx="7863840" cy="82296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5" name="Shape 3"/>
          <p:cNvSpPr/>
          <p:nvPr/>
        </p:nvSpPr>
        <p:spPr>
          <a:xfrm>
            <a:off x="640080" y="1097280"/>
            <a:ext cx="54864" cy="822960"/>
          </a:xfrm>
          <a:prstGeom prst="rect">
            <a:avLst/>
          </a:prstGeom>
          <a:solidFill>
            <a:srgbClr val="C8A951"/>
          </a:solidFill>
          <a:ln/>
        </p:spPr>
        <p:txBody>
          <a:bodyPr/>
          <a:lstStyle/>
          <a:p>
            <a:endParaRPr lang="en-US"/>
          </a:p>
        </p:txBody>
      </p:sp>
      <p:sp>
        <p:nvSpPr>
          <p:cNvPr id="6" name="Text 4"/>
          <p:cNvSpPr/>
          <p:nvPr/>
        </p:nvSpPr>
        <p:spPr>
          <a:xfrm>
            <a:off x="914400" y="1143000"/>
            <a:ext cx="1097280" cy="320040"/>
          </a:xfrm>
          <a:prstGeom prst="rect">
            <a:avLst/>
          </a:prstGeom>
          <a:noFill/>
          <a:ln/>
        </p:spPr>
        <p:txBody>
          <a:bodyPr wrap="square" lIns="0" tIns="0" rIns="0" bIns="0" rtlCol="0" anchor="ctr"/>
          <a:lstStyle/>
          <a:p>
            <a:pPr marL="0" indent="0">
              <a:buNone/>
            </a:pPr>
            <a:r>
              <a:rPr lang="en-US" sz="1600" b="1" dirty="0">
                <a:solidFill>
                  <a:srgbClr val="1B3A2D"/>
                </a:solidFill>
                <a:latin typeface="Georgia" pitchFamily="34" charset="0"/>
                <a:ea typeface="Georgia" pitchFamily="34" charset="-122"/>
                <a:cs typeface="Georgia" pitchFamily="34" charset="-120"/>
              </a:rPr>
              <a:t>WWII</a:t>
            </a:r>
            <a:endParaRPr lang="en-US" sz="1600" dirty="0"/>
          </a:p>
        </p:txBody>
      </p:sp>
      <p:sp>
        <p:nvSpPr>
          <p:cNvPr id="7" name="Text 5"/>
          <p:cNvSpPr/>
          <p:nvPr/>
        </p:nvSpPr>
        <p:spPr>
          <a:xfrm>
            <a:off x="914400" y="1481328"/>
            <a:ext cx="1097280" cy="274320"/>
          </a:xfrm>
          <a:prstGeom prst="rect">
            <a:avLst/>
          </a:prstGeom>
          <a:noFill/>
          <a:ln/>
        </p:spPr>
        <p:txBody>
          <a:bodyPr wrap="square" lIns="0" tIns="0" rIns="0" bIns="0" rtlCol="0" anchor="ctr"/>
          <a:lstStyle/>
          <a:p>
            <a:pPr marL="0" indent="0">
              <a:buNone/>
            </a:pPr>
            <a:r>
              <a:rPr lang="en-US" sz="1000" dirty="0">
                <a:solidFill>
                  <a:srgbClr val="6B6B6B"/>
                </a:solidFill>
                <a:latin typeface="Calibri" pitchFamily="34" charset="0"/>
                <a:ea typeface="Calibri" pitchFamily="34" charset="-122"/>
                <a:cs typeface="Calibri" pitchFamily="34" charset="-120"/>
              </a:rPr>
              <a:t>1939–1945</a:t>
            </a:r>
            <a:endParaRPr lang="en-US" sz="1000" dirty="0"/>
          </a:p>
        </p:txBody>
      </p:sp>
      <p:sp>
        <p:nvSpPr>
          <p:cNvPr id="8" name="Text 6"/>
          <p:cNvSpPr/>
          <p:nvPr/>
        </p:nvSpPr>
        <p:spPr>
          <a:xfrm>
            <a:off x="2103120" y="1143000"/>
            <a:ext cx="6126480" cy="7315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POWs, cold injuries, nuclear exposure, Holocaust trauma. Multiple nationalities involved. Key: D-Day, Pearl Harbor, Iwo Jima, Battle of the Bulge.</a:t>
            </a:r>
            <a:endParaRPr lang="en-US" sz="1100" dirty="0"/>
          </a:p>
        </p:txBody>
      </p:sp>
      <p:sp>
        <p:nvSpPr>
          <p:cNvPr id="9" name="Shape 7"/>
          <p:cNvSpPr/>
          <p:nvPr/>
        </p:nvSpPr>
        <p:spPr>
          <a:xfrm>
            <a:off x="640080" y="2057400"/>
            <a:ext cx="7863840" cy="82296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0" name="Shape 8"/>
          <p:cNvSpPr/>
          <p:nvPr/>
        </p:nvSpPr>
        <p:spPr>
          <a:xfrm>
            <a:off x="640080" y="2057400"/>
            <a:ext cx="54864" cy="822960"/>
          </a:xfrm>
          <a:prstGeom prst="rect">
            <a:avLst/>
          </a:prstGeom>
          <a:solidFill>
            <a:srgbClr val="C8A951"/>
          </a:solidFill>
          <a:ln/>
        </p:spPr>
        <p:txBody>
          <a:bodyPr/>
          <a:lstStyle/>
          <a:p>
            <a:endParaRPr lang="en-US"/>
          </a:p>
        </p:txBody>
      </p:sp>
      <p:sp>
        <p:nvSpPr>
          <p:cNvPr id="11" name="Text 9"/>
          <p:cNvSpPr/>
          <p:nvPr/>
        </p:nvSpPr>
        <p:spPr>
          <a:xfrm>
            <a:off x="914400" y="2103120"/>
            <a:ext cx="1097280" cy="320040"/>
          </a:xfrm>
          <a:prstGeom prst="rect">
            <a:avLst/>
          </a:prstGeom>
          <a:noFill/>
          <a:ln/>
        </p:spPr>
        <p:txBody>
          <a:bodyPr wrap="square" lIns="0" tIns="0" rIns="0" bIns="0" rtlCol="0" anchor="ctr"/>
          <a:lstStyle/>
          <a:p>
            <a:pPr marL="0" indent="0">
              <a:buNone/>
            </a:pPr>
            <a:r>
              <a:rPr lang="en-US" sz="1600" b="1" dirty="0">
                <a:solidFill>
                  <a:srgbClr val="1B3A2D"/>
                </a:solidFill>
                <a:latin typeface="Georgia" pitchFamily="34" charset="0"/>
                <a:ea typeface="Georgia" pitchFamily="34" charset="-122"/>
                <a:cs typeface="Georgia" pitchFamily="34" charset="-120"/>
              </a:rPr>
              <a:t>Korea</a:t>
            </a:r>
            <a:endParaRPr lang="en-US" sz="1600" dirty="0"/>
          </a:p>
        </p:txBody>
      </p:sp>
      <p:sp>
        <p:nvSpPr>
          <p:cNvPr id="12" name="Text 10"/>
          <p:cNvSpPr/>
          <p:nvPr/>
        </p:nvSpPr>
        <p:spPr>
          <a:xfrm>
            <a:off x="914400" y="2441448"/>
            <a:ext cx="1097280" cy="274320"/>
          </a:xfrm>
          <a:prstGeom prst="rect">
            <a:avLst/>
          </a:prstGeom>
          <a:noFill/>
          <a:ln/>
        </p:spPr>
        <p:txBody>
          <a:bodyPr wrap="square" lIns="0" tIns="0" rIns="0" bIns="0" rtlCol="0" anchor="ctr"/>
          <a:lstStyle/>
          <a:p>
            <a:pPr marL="0" indent="0">
              <a:buNone/>
            </a:pPr>
            <a:r>
              <a:rPr lang="en-US" sz="1000" dirty="0">
                <a:solidFill>
                  <a:srgbClr val="6B6B6B"/>
                </a:solidFill>
                <a:latin typeface="Calibri" pitchFamily="34" charset="0"/>
                <a:ea typeface="Calibri" pitchFamily="34" charset="-122"/>
                <a:cs typeface="Calibri" pitchFamily="34" charset="-120"/>
              </a:rPr>
              <a:t>1950–1953</a:t>
            </a:r>
            <a:endParaRPr lang="en-US" sz="1000" dirty="0"/>
          </a:p>
        </p:txBody>
      </p:sp>
      <p:sp>
        <p:nvSpPr>
          <p:cNvPr id="13" name="Text 11"/>
          <p:cNvSpPr/>
          <p:nvPr/>
        </p:nvSpPr>
        <p:spPr>
          <a:xfrm>
            <a:off x="2103120" y="2103120"/>
            <a:ext cx="6126480" cy="7315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"The Forgotten War." POWs, battle fatigue, extreme cold injuries. Chinese entry changed the war. Key: Pusan, Inchon, Chosin Reservoir, the 38th Parallel.</a:t>
            </a:r>
            <a:endParaRPr lang="en-US" sz="1100" dirty="0"/>
          </a:p>
        </p:txBody>
      </p:sp>
      <p:sp>
        <p:nvSpPr>
          <p:cNvPr id="14" name="Shape 12"/>
          <p:cNvSpPr/>
          <p:nvPr/>
        </p:nvSpPr>
        <p:spPr>
          <a:xfrm>
            <a:off x="640080" y="3017520"/>
            <a:ext cx="7863840" cy="82296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5" name="Shape 13"/>
          <p:cNvSpPr/>
          <p:nvPr/>
        </p:nvSpPr>
        <p:spPr>
          <a:xfrm>
            <a:off x="640080" y="3017520"/>
            <a:ext cx="54864" cy="822960"/>
          </a:xfrm>
          <a:prstGeom prst="rect">
            <a:avLst/>
          </a:prstGeom>
          <a:solidFill>
            <a:srgbClr val="C8A951"/>
          </a:solidFill>
          <a:ln/>
        </p:spPr>
        <p:txBody>
          <a:bodyPr/>
          <a:lstStyle/>
          <a:p>
            <a:endParaRPr lang="en-US"/>
          </a:p>
        </p:txBody>
      </p:sp>
      <p:sp>
        <p:nvSpPr>
          <p:cNvPr id="16" name="Text 14"/>
          <p:cNvSpPr/>
          <p:nvPr/>
        </p:nvSpPr>
        <p:spPr>
          <a:xfrm>
            <a:off x="914400" y="3063240"/>
            <a:ext cx="1097280" cy="320040"/>
          </a:xfrm>
          <a:prstGeom prst="rect">
            <a:avLst/>
          </a:prstGeom>
          <a:noFill/>
          <a:ln/>
        </p:spPr>
        <p:txBody>
          <a:bodyPr wrap="square" lIns="0" tIns="0" rIns="0" bIns="0" rtlCol="0" anchor="ctr"/>
          <a:lstStyle/>
          <a:p>
            <a:pPr marL="0" indent="0">
              <a:buNone/>
            </a:pPr>
            <a:r>
              <a:rPr lang="en-US" sz="1600" b="1" dirty="0">
                <a:solidFill>
                  <a:srgbClr val="1B3A2D"/>
                </a:solidFill>
                <a:latin typeface="Georgia" pitchFamily="34" charset="0"/>
                <a:ea typeface="Georgia" pitchFamily="34" charset="-122"/>
                <a:cs typeface="Georgia" pitchFamily="34" charset="-120"/>
              </a:rPr>
              <a:t>Vietnam</a:t>
            </a:r>
            <a:endParaRPr lang="en-US" sz="1600" dirty="0"/>
          </a:p>
        </p:txBody>
      </p:sp>
      <p:sp>
        <p:nvSpPr>
          <p:cNvPr id="17" name="Text 15"/>
          <p:cNvSpPr/>
          <p:nvPr/>
        </p:nvSpPr>
        <p:spPr>
          <a:xfrm>
            <a:off x="914400" y="3401568"/>
            <a:ext cx="1097280" cy="274320"/>
          </a:xfrm>
          <a:prstGeom prst="rect">
            <a:avLst/>
          </a:prstGeom>
          <a:noFill/>
          <a:ln/>
        </p:spPr>
        <p:txBody>
          <a:bodyPr wrap="square" lIns="0" tIns="0" rIns="0" bIns="0" rtlCol="0" anchor="ctr"/>
          <a:lstStyle/>
          <a:p>
            <a:pPr marL="0" indent="0">
              <a:buNone/>
            </a:pPr>
            <a:r>
              <a:rPr lang="en-US" sz="1000" dirty="0">
                <a:solidFill>
                  <a:srgbClr val="6B6B6B"/>
                </a:solidFill>
                <a:latin typeface="Calibri" pitchFamily="34" charset="0"/>
                <a:ea typeface="Calibri" pitchFamily="34" charset="-122"/>
                <a:cs typeface="Calibri" pitchFamily="34" charset="-120"/>
              </a:rPr>
              <a:t>1959–1975</a:t>
            </a:r>
            <a:endParaRPr lang="en-US" sz="1000" dirty="0"/>
          </a:p>
        </p:txBody>
      </p:sp>
      <p:sp>
        <p:nvSpPr>
          <p:cNvPr id="18" name="Text 16"/>
          <p:cNvSpPr/>
          <p:nvPr/>
        </p:nvSpPr>
        <p:spPr>
          <a:xfrm>
            <a:off x="2103120" y="3063240"/>
            <a:ext cx="6126480" cy="7315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PTSD, Agent Orange, Hepatitis C, hostile homecomings. Guerrilla warfare changed combat stress. Key events: Tet Offensive, Fall of Saigon.</a:t>
            </a:r>
            <a:endParaRPr lang="en-US" sz="1100" dirty="0"/>
          </a:p>
        </p:txBody>
      </p:sp>
      <p:sp>
        <p:nvSpPr>
          <p:cNvPr id="19" name="Shape 17"/>
          <p:cNvSpPr/>
          <p:nvPr/>
        </p:nvSpPr>
        <p:spPr>
          <a:xfrm>
            <a:off x="640080" y="3977640"/>
            <a:ext cx="7863840" cy="82296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20" name="Shape 18"/>
          <p:cNvSpPr/>
          <p:nvPr/>
        </p:nvSpPr>
        <p:spPr>
          <a:xfrm>
            <a:off x="640080" y="3977640"/>
            <a:ext cx="54864" cy="822960"/>
          </a:xfrm>
          <a:prstGeom prst="rect">
            <a:avLst/>
          </a:prstGeom>
          <a:solidFill>
            <a:srgbClr val="C8A951"/>
          </a:solidFill>
          <a:ln/>
        </p:spPr>
        <p:txBody>
          <a:bodyPr/>
          <a:lstStyle/>
          <a:p>
            <a:endParaRPr lang="en-US"/>
          </a:p>
        </p:txBody>
      </p:sp>
      <p:sp>
        <p:nvSpPr>
          <p:cNvPr id="21" name="Text 19"/>
          <p:cNvSpPr/>
          <p:nvPr/>
        </p:nvSpPr>
        <p:spPr>
          <a:xfrm>
            <a:off x="914400" y="4023360"/>
            <a:ext cx="1097280" cy="320040"/>
          </a:xfrm>
          <a:prstGeom prst="rect">
            <a:avLst/>
          </a:prstGeom>
          <a:noFill/>
          <a:ln/>
        </p:spPr>
        <p:txBody>
          <a:bodyPr wrap="square" lIns="0" tIns="0" rIns="0" bIns="0" rtlCol="0" anchor="ctr"/>
          <a:lstStyle/>
          <a:p>
            <a:pPr marL="0" indent="0">
              <a:buNone/>
            </a:pPr>
            <a:r>
              <a:rPr lang="en-US" sz="1600" b="1" dirty="0">
                <a:solidFill>
                  <a:srgbClr val="1B3A2D"/>
                </a:solidFill>
                <a:latin typeface="Georgia" pitchFamily="34" charset="0"/>
                <a:ea typeface="Georgia" pitchFamily="34" charset="-122"/>
                <a:cs typeface="Georgia" pitchFamily="34" charset="-120"/>
              </a:rPr>
              <a:t>GWOT</a:t>
            </a:r>
            <a:endParaRPr lang="en-US" sz="1600" dirty="0"/>
          </a:p>
        </p:txBody>
      </p:sp>
      <p:sp>
        <p:nvSpPr>
          <p:cNvPr id="22" name="Text 20"/>
          <p:cNvSpPr/>
          <p:nvPr/>
        </p:nvSpPr>
        <p:spPr>
          <a:xfrm>
            <a:off x="914400" y="4361688"/>
            <a:ext cx="1097280" cy="274320"/>
          </a:xfrm>
          <a:prstGeom prst="rect">
            <a:avLst/>
          </a:prstGeom>
          <a:noFill/>
          <a:ln/>
        </p:spPr>
        <p:txBody>
          <a:bodyPr wrap="square" lIns="0" tIns="0" rIns="0" bIns="0" rtlCol="0" anchor="ctr"/>
          <a:lstStyle/>
          <a:p>
            <a:pPr marL="0" indent="0">
              <a:buNone/>
            </a:pPr>
            <a:r>
              <a:rPr lang="en-US" sz="1000" dirty="0">
                <a:solidFill>
                  <a:srgbClr val="6B6B6B"/>
                </a:solidFill>
                <a:latin typeface="Calibri" pitchFamily="34" charset="0"/>
                <a:ea typeface="Calibri" pitchFamily="34" charset="-122"/>
                <a:cs typeface="Calibri" pitchFamily="34" charset="-120"/>
              </a:rPr>
              <a:t>2001–Present</a:t>
            </a:r>
            <a:endParaRPr lang="en-US" sz="1000" dirty="0"/>
          </a:p>
        </p:txBody>
      </p:sp>
      <p:sp>
        <p:nvSpPr>
          <p:cNvPr id="23" name="Text 21"/>
          <p:cNvSpPr/>
          <p:nvPr/>
        </p:nvSpPr>
        <p:spPr>
          <a:xfrm>
            <a:off x="2103120" y="4023360"/>
            <a:ext cx="6126480" cy="7315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TBI, multiple deployments, moral injury, burn pit exposure. Extended tours with modern survivability. Key: IEDs, invisible wounds, reintegration challenges.</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Clues in the Home</a:t>
            </a:r>
            <a:endParaRPr lang="en-US" sz="3600" dirty="0"/>
          </a:p>
        </p:txBody>
      </p:sp>
      <p:sp>
        <p:nvSpPr>
          <p:cNvPr id="4" name="Text 2"/>
          <p:cNvSpPr/>
          <p:nvPr/>
        </p:nvSpPr>
        <p:spPr>
          <a:xfrm>
            <a:off x="640080" y="868680"/>
            <a:ext cx="7315200" cy="365760"/>
          </a:xfrm>
          <a:prstGeom prst="rect">
            <a:avLst/>
          </a:prstGeom>
          <a:noFill/>
          <a:ln/>
        </p:spPr>
        <p:txBody>
          <a:bodyPr wrap="square" lIns="0" tIns="0" rIns="0" bIns="0" rtlCol="0" anchor="ctr"/>
          <a:lstStyle/>
          <a:p>
            <a:pPr marL="0" indent="0">
              <a:buNone/>
            </a:pPr>
            <a:r>
              <a:rPr lang="en-US" sz="1300" i="1" dirty="0">
                <a:solidFill>
                  <a:srgbClr val="6B6B6B"/>
                </a:solidFill>
                <a:latin typeface="Calibri" pitchFamily="34" charset="0"/>
                <a:ea typeface="Calibri" pitchFamily="34" charset="-122"/>
                <a:cs typeface="Calibri" pitchFamily="34" charset="-120"/>
              </a:rPr>
              <a:t>Use the veteran's environment to understand their service</a:t>
            </a:r>
            <a:endParaRPr lang="en-US" sz="1300" dirty="0"/>
          </a:p>
        </p:txBody>
      </p:sp>
      <p:sp>
        <p:nvSpPr>
          <p:cNvPr id="5" name="Shape 3"/>
          <p:cNvSpPr/>
          <p:nvPr/>
        </p:nvSpPr>
        <p:spPr>
          <a:xfrm>
            <a:off x="640080" y="1463040"/>
            <a:ext cx="3840480" cy="3200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6" name="Shape 4"/>
          <p:cNvSpPr/>
          <p:nvPr/>
        </p:nvSpPr>
        <p:spPr>
          <a:xfrm>
            <a:off x="640080" y="1463040"/>
            <a:ext cx="3840480" cy="45720"/>
          </a:xfrm>
          <a:prstGeom prst="rect">
            <a:avLst/>
          </a:prstGeom>
          <a:solidFill>
            <a:srgbClr val="00804A"/>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914400" y="1691640"/>
            <a:ext cx="320040" cy="320040"/>
          </a:xfrm>
          <a:prstGeom prst="rect">
            <a:avLst/>
          </a:prstGeom>
        </p:spPr>
      </p:pic>
      <p:sp>
        <p:nvSpPr>
          <p:cNvPr id="8" name="Text 5"/>
          <p:cNvSpPr/>
          <p:nvPr/>
        </p:nvSpPr>
        <p:spPr>
          <a:xfrm>
            <a:off x="1371600" y="1691640"/>
            <a:ext cx="2743200" cy="32004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What to Look For</a:t>
            </a:r>
            <a:endParaRPr lang="en-US" sz="1400" dirty="0"/>
          </a:p>
        </p:txBody>
      </p:sp>
      <p:sp>
        <p:nvSpPr>
          <p:cNvPr id="9" name="Text 6"/>
          <p:cNvSpPr/>
          <p:nvPr/>
        </p:nvSpPr>
        <p:spPr>
          <a:xfrm>
            <a:off x="914400" y="2194560"/>
            <a:ext cx="3291840" cy="2011680"/>
          </a:xfrm>
          <a:prstGeom prst="rect">
            <a:avLst/>
          </a:prstGeom>
          <a:noFill/>
          <a:ln/>
        </p:spPr>
        <p:txBody>
          <a:bodyPr wrap="square" rtlCol="0" anchor="ctr"/>
          <a:lstStyle/>
          <a:p>
            <a:pPr marL="342900" indent="-342900">
              <a:spcAft>
                <a:spcPts val="600"/>
              </a:spcAft>
              <a:buSzPct val="100000"/>
              <a:buChar char="•"/>
            </a:pPr>
            <a:r>
              <a:rPr lang="en-US" sz="1200" dirty="0">
                <a:solidFill>
                  <a:srgbClr val="4A4A4A"/>
                </a:solidFill>
                <a:latin typeface="Calibri" pitchFamily="34" charset="0"/>
                <a:ea typeface="Calibri" pitchFamily="34" charset="-122"/>
                <a:cs typeface="Calibri" pitchFamily="34" charset="-120"/>
              </a:rPr>
              <a:t>Shadow boxes with medals and ribbons</a:t>
            </a:r>
            <a:endParaRPr lang="en-US" sz="1200" dirty="0"/>
          </a:p>
          <a:p>
            <a:pPr marL="342900" indent="-342900">
              <a:spcAft>
                <a:spcPts val="600"/>
              </a:spcAft>
              <a:buSzPct val="100000"/>
              <a:buChar char="•"/>
            </a:pPr>
            <a:r>
              <a:rPr lang="en-US" sz="1200" dirty="0">
                <a:solidFill>
                  <a:srgbClr val="4A4A4A"/>
                </a:solidFill>
                <a:latin typeface="Calibri" pitchFamily="34" charset="0"/>
                <a:ea typeface="Calibri" pitchFamily="34" charset="-122"/>
                <a:cs typeface="Calibri" pitchFamily="34" charset="-120"/>
              </a:rPr>
              <a:t>Unit patches and pins</a:t>
            </a:r>
            <a:endParaRPr lang="en-US" sz="1200" dirty="0"/>
          </a:p>
          <a:p>
            <a:pPr marL="342900" indent="-342900">
              <a:spcAft>
                <a:spcPts val="600"/>
              </a:spcAft>
              <a:buSzPct val="100000"/>
              <a:buChar char="•"/>
            </a:pPr>
            <a:r>
              <a:rPr lang="en-US" sz="1200" dirty="0">
                <a:solidFill>
                  <a:srgbClr val="4A4A4A"/>
                </a:solidFill>
                <a:latin typeface="Calibri" pitchFamily="34" charset="0"/>
                <a:ea typeface="Calibri" pitchFamily="34" charset="-122"/>
                <a:cs typeface="Calibri" pitchFamily="34" charset="-120"/>
              </a:rPr>
              <a:t>Military photos and memorabilia</a:t>
            </a:r>
            <a:endParaRPr lang="en-US" sz="1200" dirty="0"/>
          </a:p>
          <a:p>
            <a:pPr marL="342900" indent="-342900">
              <a:spcAft>
                <a:spcPts val="600"/>
              </a:spcAft>
              <a:buSzPct val="100000"/>
              <a:buChar char="•"/>
            </a:pPr>
            <a:r>
              <a:rPr lang="en-US" sz="1200" dirty="0">
                <a:solidFill>
                  <a:srgbClr val="4A4A4A"/>
                </a:solidFill>
                <a:latin typeface="Calibri" pitchFamily="34" charset="0"/>
                <a:ea typeface="Calibri" pitchFamily="34" charset="-122"/>
                <a:cs typeface="Calibri" pitchFamily="34" charset="-120"/>
              </a:rPr>
              <a:t>Branch-specific items (flags, hats)</a:t>
            </a:r>
            <a:endParaRPr lang="en-US" sz="1200" dirty="0"/>
          </a:p>
          <a:p>
            <a:pPr marL="342900" indent="-342900">
              <a:spcAft>
                <a:spcPts val="600"/>
              </a:spcAft>
              <a:buSzPct val="100000"/>
              <a:buChar char="•"/>
            </a:pPr>
            <a:r>
              <a:rPr lang="en-US" sz="1200" dirty="0">
                <a:solidFill>
                  <a:srgbClr val="4A4A4A"/>
                </a:solidFill>
                <a:latin typeface="Calibri" pitchFamily="34" charset="0"/>
                <a:ea typeface="Calibri" pitchFamily="34" charset="-122"/>
                <a:cs typeface="Calibri" pitchFamily="34" charset="-120"/>
              </a:rPr>
              <a:t>Award certificates or commendations</a:t>
            </a:r>
            <a:endParaRPr lang="en-US" sz="1200" dirty="0"/>
          </a:p>
        </p:txBody>
      </p:sp>
      <p:sp>
        <p:nvSpPr>
          <p:cNvPr id="10" name="Shape 7"/>
          <p:cNvSpPr/>
          <p:nvPr/>
        </p:nvSpPr>
        <p:spPr>
          <a:xfrm>
            <a:off x="4663440" y="1463040"/>
            <a:ext cx="3840480" cy="3200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1" name="Shape 8"/>
          <p:cNvSpPr/>
          <p:nvPr/>
        </p:nvSpPr>
        <p:spPr>
          <a:xfrm>
            <a:off x="4663440" y="1463040"/>
            <a:ext cx="3840480" cy="45720"/>
          </a:xfrm>
          <a:prstGeom prst="rect">
            <a:avLst/>
          </a:prstGeom>
          <a:solidFill>
            <a:srgbClr val="C8A951"/>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4937760" y="1691640"/>
            <a:ext cx="320040" cy="320040"/>
          </a:xfrm>
          <a:prstGeom prst="rect">
            <a:avLst/>
          </a:prstGeom>
        </p:spPr>
      </p:pic>
      <p:sp>
        <p:nvSpPr>
          <p:cNvPr id="13" name="Text 9"/>
          <p:cNvSpPr/>
          <p:nvPr/>
        </p:nvSpPr>
        <p:spPr>
          <a:xfrm>
            <a:off x="5394960" y="1691640"/>
            <a:ext cx="2743200" cy="32004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Why It Matters</a:t>
            </a:r>
            <a:endParaRPr lang="en-US" sz="1400" dirty="0"/>
          </a:p>
        </p:txBody>
      </p:sp>
      <p:sp>
        <p:nvSpPr>
          <p:cNvPr id="14" name="Text 10"/>
          <p:cNvSpPr/>
          <p:nvPr/>
        </p:nvSpPr>
        <p:spPr>
          <a:xfrm>
            <a:off x="4937760" y="2194560"/>
            <a:ext cx="3291840" cy="2286000"/>
          </a:xfrm>
          <a:prstGeom prst="rect">
            <a:avLst/>
          </a:prstGeom>
          <a:noFill/>
          <a:ln/>
        </p:spPr>
        <p:txBody>
          <a:bodyPr wrap="square" rtlCol="0" anchor="t"/>
          <a:lstStyle/>
          <a:p>
            <a:pPr marL="0" indent="0">
              <a:buNone/>
            </a:pPr>
            <a:r>
              <a:rPr lang="en-US" sz="1150" dirty="0">
                <a:solidFill>
                  <a:srgbClr val="4A4A4A"/>
                </a:solidFill>
                <a:latin typeface="Calibri" pitchFamily="34" charset="0"/>
                <a:ea typeface="Calibri" pitchFamily="34" charset="-122"/>
                <a:cs typeface="Calibri" pitchFamily="34" charset="-120"/>
              </a:rPr>
              <a:t>Understanding the meaning of medals and insignia leads to great conversation. A Purple Heart tells you they were wounded. A Combat Action Ribbon tells you they saw direct combat. These details help you connect on a deeper level and provide more informed, compassionate care.</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Screening for PTS</a:t>
            </a:r>
            <a:endParaRPr lang="en-US" sz="3600" dirty="0"/>
          </a:p>
        </p:txBody>
      </p:sp>
      <p:sp>
        <p:nvSpPr>
          <p:cNvPr id="4" name="Text 2"/>
          <p:cNvSpPr/>
          <p:nvPr/>
        </p:nvSpPr>
        <p:spPr>
          <a:xfrm>
            <a:off x="640080" y="868680"/>
            <a:ext cx="7315200" cy="365760"/>
          </a:xfrm>
          <a:prstGeom prst="rect">
            <a:avLst/>
          </a:prstGeom>
          <a:noFill/>
          <a:ln/>
        </p:spPr>
        <p:txBody>
          <a:bodyPr wrap="square" lIns="0" tIns="0" rIns="0" bIns="0" rtlCol="0" anchor="ctr"/>
          <a:lstStyle/>
          <a:p>
            <a:pPr marL="0" indent="0">
              <a:buNone/>
            </a:pPr>
            <a:r>
              <a:rPr lang="en-US" sz="1600" b="1" dirty="0">
                <a:solidFill>
                  <a:srgbClr val="00804A"/>
                </a:solidFill>
                <a:latin typeface="Calibri" pitchFamily="34" charset="0"/>
                <a:ea typeface="Calibri" pitchFamily="34" charset="-122"/>
                <a:cs typeface="Calibri" pitchFamily="34" charset="-120"/>
              </a:rPr>
              <a:t>The DREAMS Mnemonic</a:t>
            </a:r>
            <a:endParaRPr lang="en-US" sz="1600" dirty="0"/>
          </a:p>
        </p:txBody>
      </p:sp>
      <p:sp>
        <p:nvSpPr>
          <p:cNvPr id="5" name="Shape 3"/>
          <p:cNvSpPr/>
          <p:nvPr/>
        </p:nvSpPr>
        <p:spPr>
          <a:xfrm>
            <a:off x="640080" y="1371600"/>
            <a:ext cx="502920" cy="457200"/>
          </a:xfrm>
          <a:prstGeom prst="rect">
            <a:avLst/>
          </a:prstGeom>
          <a:solidFill>
            <a:srgbClr val="1B3A2D"/>
          </a:solidFill>
          <a:ln/>
        </p:spPr>
        <p:txBody>
          <a:bodyPr/>
          <a:lstStyle/>
          <a:p>
            <a:endParaRPr lang="en-US"/>
          </a:p>
        </p:txBody>
      </p:sp>
      <p:sp>
        <p:nvSpPr>
          <p:cNvPr id="6" name="Text 4"/>
          <p:cNvSpPr/>
          <p:nvPr/>
        </p:nvSpPr>
        <p:spPr>
          <a:xfrm>
            <a:off x="640080" y="1371600"/>
            <a:ext cx="502920" cy="457200"/>
          </a:xfrm>
          <a:prstGeom prst="rect">
            <a:avLst/>
          </a:prstGeom>
          <a:noFill/>
          <a:ln/>
        </p:spPr>
        <p:txBody>
          <a:bodyPr wrap="square"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D</a:t>
            </a:r>
            <a:endParaRPr lang="en-US" sz="2200" dirty="0"/>
          </a:p>
        </p:txBody>
      </p:sp>
      <p:sp>
        <p:nvSpPr>
          <p:cNvPr id="7" name="Text 5"/>
          <p:cNvSpPr/>
          <p:nvPr/>
        </p:nvSpPr>
        <p:spPr>
          <a:xfrm>
            <a:off x="1325880" y="1371600"/>
            <a:ext cx="2743200" cy="27432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Detachment</a:t>
            </a:r>
            <a:endParaRPr lang="en-US" sz="1400" dirty="0"/>
          </a:p>
        </p:txBody>
      </p:sp>
      <p:sp>
        <p:nvSpPr>
          <p:cNvPr id="8" name="Text 6"/>
          <p:cNvSpPr/>
          <p:nvPr/>
        </p:nvSpPr>
        <p:spPr>
          <a:xfrm>
            <a:off x="1325880" y="1627632"/>
            <a:ext cx="6858000" cy="2743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Feeling disconnected from others and surroundings</a:t>
            </a:r>
            <a:endParaRPr lang="en-US" sz="1100" dirty="0"/>
          </a:p>
        </p:txBody>
      </p:sp>
      <p:sp>
        <p:nvSpPr>
          <p:cNvPr id="9" name="Shape 7"/>
          <p:cNvSpPr/>
          <p:nvPr/>
        </p:nvSpPr>
        <p:spPr>
          <a:xfrm>
            <a:off x="640080" y="1965960"/>
            <a:ext cx="502920" cy="457200"/>
          </a:xfrm>
          <a:prstGeom prst="rect">
            <a:avLst/>
          </a:prstGeom>
          <a:solidFill>
            <a:srgbClr val="1B3A2D"/>
          </a:solidFill>
          <a:ln/>
        </p:spPr>
        <p:txBody>
          <a:bodyPr/>
          <a:lstStyle/>
          <a:p>
            <a:endParaRPr lang="en-US"/>
          </a:p>
        </p:txBody>
      </p:sp>
      <p:sp>
        <p:nvSpPr>
          <p:cNvPr id="10" name="Text 8"/>
          <p:cNvSpPr/>
          <p:nvPr/>
        </p:nvSpPr>
        <p:spPr>
          <a:xfrm>
            <a:off x="640080" y="1965960"/>
            <a:ext cx="502920" cy="457200"/>
          </a:xfrm>
          <a:prstGeom prst="rect">
            <a:avLst/>
          </a:prstGeom>
          <a:noFill/>
          <a:ln/>
        </p:spPr>
        <p:txBody>
          <a:bodyPr wrap="square"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R</a:t>
            </a:r>
            <a:endParaRPr lang="en-US" sz="2200" dirty="0"/>
          </a:p>
        </p:txBody>
      </p:sp>
      <p:sp>
        <p:nvSpPr>
          <p:cNvPr id="11" name="Text 9"/>
          <p:cNvSpPr/>
          <p:nvPr/>
        </p:nvSpPr>
        <p:spPr>
          <a:xfrm>
            <a:off x="1325880" y="1965960"/>
            <a:ext cx="2743200" cy="27432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Re-experiencing</a:t>
            </a:r>
            <a:endParaRPr lang="en-US" sz="1400" dirty="0"/>
          </a:p>
        </p:txBody>
      </p:sp>
      <p:sp>
        <p:nvSpPr>
          <p:cNvPr id="12" name="Text 10"/>
          <p:cNvSpPr/>
          <p:nvPr/>
        </p:nvSpPr>
        <p:spPr>
          <a:xfrm>
            <a:off x="1325880" y="2221992"/>
            <a:ext cx="6858000" cy="2743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Reliving the traumatic event through flashbacks or nightmares</a:t>
            </a:r>
            <a:endParaRPr lang="en-US" sz="1100" dirty="0"/>
          </a:p>
        </p:txBody>
      </p:sp>
      <p:sp>
        <p:nvSpPr>
          <p:cNvPr id="13" name="Shape 11"/>
          <p:cNvSpPr/>
          <p:nvPr/>
        </p:nvSpPr>
        <p:spPr>
          <a:xfrm>
            <a:off x="640080" y="2560320"/>
            <a:ext cx="502920" cy="457200"/>
          </a:xfrm>
          <a:prstGeom prst="rect">
            <a:avLst/>
          </a:prstGeom>
          <a:solidFill>
            <a:srgbClr val="1B3A2D"/>
          </a:solidFill>
          <a:ln/>
        </p:spPr>
        <p:txBody>
          <a:bodyPr/>
          <a:lstStyle/>
          <a:p>
            <a:endParaRPr lang="en-US"/>
          </a:p>
        </p:txBody>
      </p:sp>
      <p:sp>
        <p:nvSpPr>
          <p:cNvPr id="14" name="Text 12"/>
          <p:cNvSpPr/>
          <p:nvPr/>
        </p:nvSpPr>
        <p:spPr>
          <a:xfrm>
            <a:off x="640080" y="2560320"/>
            <a:ext cx="502920" cy="457200"/>
          </a:xfrm>
          <a:prstGeom prst="rect">
            <a:avLst/>
          </a:prstGeom>
          <a:noFill/>
          <a:ln/>
        </p:spPr>
        <p:txBody>
          <a:bodyPr wrap="square"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E</a:t>
            </a:r>
            <a:endParaRPr lang="en-US" sz="2200" dirty="0"/>
          </a:p>
        </p:txBody>
      </p:sp>
      <p:sp>
        <p:nvSpPr>
          <p:cNvPr id="15" name="Text 13"/>
          <p:cNvSpPr/>
          <p:nvPr/>
        </p:nvSpPr>
        <p:spPr>
          <a:xfrm>
            <a:off x="1325880" y="2560320"/>
            <a:ext cx="2743200" cy="27432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Event had emotional effects</a:t>
            </a:r>
            <a:endParaRPr lang="en-US" sz="1400" dirty="0"/>
          </a:p>
        </p:txBody>
      </p:sp>
      <p:sp>
        <p:nvSpPr>
          <p:cNvPr id="16" name="Text 14"/>
          <p:cNvSpPr/>
          <p:nvPr/>
        </p:nvSpPr>
        <p:spPr>
          <a:xfrm>
            <a:off x="1325880" y="2816352"/>
            <a:ext cx="6858000" cy="2743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Ongoing emotional impact from the traumatic experience</a:t>
            </a:r>
            <a:endParaRPr lang="en-US" sz="1100" dirty="0"/>
          </a:p>
        </p:txBody>
      </p:sp>
      <p:sp>
        <p:nvSpPr>
          <p:cNvPr id="17" name="Shape 15"/>
          <p:cNvSpPr/>
          <p:nvPr/>
        </p:nvSpPr>
        <p:spPr>
          <a:xfrm>
            <a:off x="640080" y="3154680"/>
            <a:ext cx="502920" cy="457200"/>
          </a:xfrm>
          <a:prstGeom prst="rect">
            <a:avLst/>
          </a:prstGeom>
          <a:solidFill>
            <a:srgbClr val="1B3A2D"/>
          </a:solidFill>
          <a:ln/>
        </p:spPr>
        <p:txBody>
          <a:bodyPr/>
          <a:lstStyle/>
          <a:p>
            <a:endParaRPr lang="en-US"/>
          </a:p>
        </p:txBody>
      </p:sp>
      <p:sp>
        <p:nvSpPr>
          <p:cNvPr id="18" name="Text 16"/>
          <p:cNvSpPr/>
          <p:nvPr/>
        </p:nvSpPr>
        <p:spPr>
          <a:xfrm>
            <a:off x="640080" y="3154680"/>
            <a:ext cx="502920" cy="457200"/>
          </a:xfrm>
          <a:prstGeom prst="rect">
            <a:avLst/>
          </a:prstGeom>
          <a:noFill/>
          <a:ln/>
        </p:spPr>
        <p:txBody>
          <a:bodyPr wrap="square"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A</a:t>
            </a:r>
            <a:endParaRPr lang="en-US" sz="2200" dirty="0"/>
          </a:p>
        </p:txBody>
      </p:sp>
      <p:sp>
        <p:nvSpPr>
          <p:cNvPr id="19" name="Text 17"/>
          <p:cNvSpPr/>
          <p:nvPr/>
        </p:nvSpPr>
        <p:spPr>
          <a:xfrm>
            <a:off x="1325880" y="3154680"/>
            <a:ext cx="2743200" cy="27432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Avoidance</a:t>
            </a:r>
            <a:endParaRPr lang="en-US" sz="1400" dirty="0"/>
          </a:p>
        </p:txBody>
      </p:sp>
      <p:sp>
        <p:nvSpPr>
          <p:cNvPr id="20" name="Text 18"/>
          <p:cNvSpPr/>
          <p:nvPr/>
        </p:nvSpPr>
        <p:spPr>
          <a:xfrm>
            <a:off x="1325880" y="3410712"/>
            <a:ext cx="6858000" cy="2743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Actively avoiding reminders of the traumatic event</a:t>
            </a:r>
            <a:endParaRPr lang="en-US" sz="1100" dirty="0"/>
          </a:p>
        </p:txBody>
      </p:sp>
      <p:sp>
        <p:nvSpPr>
          <p:cNvPr id="21" name="Shape 19"/>
          <p:cNvSpPr/>
          <p:nvPr/>
        </p:nvSpPr>
        <p:spPr>
          <a:xfrm>
            <a:off x="640080" y="3749040"/>
            <a:ext cx="502920" cy="457200"/>
          </a:xfrm>
          <a:prstGeom prst="rect">
            <a:avLst/>
          </a:prstGeom>
          <a:solidFill>
            <a:srgbClr val="1B3A2D"/>
          </a:solidFill>
          <a:ln/>
        </p:spPr>
        <p:txBody>
          <a:bodyPr/>
          <a:lstStyle/>
          <a:p>
            <a:endParaRPr lang="en-US"/>
          </a:p>
        </p:txBody>
      </p:sp>
      <p:sp>
        <p:nvSpPr>
          <p:cNvPr id="22" name="Text 20"/>
          <p:cNvSpPr/>
          <p:nvPr/>
        </p:nvSpPr>
        <p:spPr>
          <a:xfrm>
            <a:off x="640080" y="3749040"/>
            <a:ext cx="502920" cy="457200"/>
          </a:xfrm>
          <a:prstGeom prst="rect">
            <a:avLst/>
          </a:prstGeom>
          <a:noFill/>
          <a:ln/>
        </p:spPr>
        <p:txBody>
          <a:bodyPr wrap="square"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M</a:t>
            </a:r>
            <a:endParaRPr lang="en-US" sz="2200" dirty="0"/>
          </a:p>
        </p:txBody>
      </p:sp>
      <p:sp>
        <p:nvSpPr>
          <p:cNvPr id="23" name="Text 21"/>
          <p:cNvSpPr/>
          <p:nvPr/>
        </p:nvSpPr>
        <p:spPr>
          <a:xfrm>
            <a:off x="1325880" y="3749040"/>
            <a:ext cx="2743200" cy="27432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Month in duration</a:t>
            </a:r>
            <a:endParaRPr lang="en-US" sz="1400" dirty="0"/>
          </a:p>
        </p:txBody>
      </p:sp>
      <p:sp>
        <p:nvSpPr>
          <p:cNvPr id="24" name="Text 22"/>
          <p:cNvSpPr/>
          <p:nvPr/>
        </p:nvSpPr>
        <p:spPr>
          <a:xfrm>
            <a:off x="1325880" y="4005072"/>
            <a:ext cx="6858000" cy="2743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Symptoms persisting for at least one month</a:t>
            </a:r>
            <a:endParaRPr lang="en-US" sz="1100" dirty="0"/>
          </a:p>
        </p:txBody>
      </p:sp>
      <p:sp>
        <p:nvSpPr>
          <p:cNvPr id="25" name="Shape 23"/>
          <p:cNvSpPr/>
          <p:nvPr/>
        </p:nvSpPr>
        <p:spPr>
          <a:xfrm>
            <a:off x="640080" y="4343400"/>
            <a:ext cx="502920" cy="457200"/>
          </a:xfrm>
          <a:prstGeom prst="rect">
            <a:avLst/>
          </a:prstGeom>
          <a:solidFill>
            <a:srgbClr val="1B3A2D"/>
          </a:solidFill>
          <a:ln/>
        </p:spPr>
        <p:txBody>
          <a:bodyPr/>
          <a:lstStyle/>
          <a:p>
            <a:endParaRPr lang="en-US"/>
          </a:p>
        </p:txBody>
      </p:sp>
      <p:sp>
        <p:nvSpPr>
          <p:cNvPr id="26" name="Text 24"/>
          <p:cNvSpPr/>
          <p:nvPr/>
        </p:nvSpPr>
        <p:spPr>
          <a:xfrm>
            <a:off x="640080" y="4343400"/>
            <a:ext cx="502920" cy="457200"/>
          </a:xfrm>
          <a:prstGeom prst="rect">
            <a:avLst/>
          </a:prstGeom>
          <a:noFill/>
          <a:ln/>
        </p:spPr>
        <p:txBody>
          <a:bodyPr wrap="square" rtlCol="0" anchor="ctr"/>
          <a:lstStyle/>
          <a:p>
            <a:pPr marL="0" indent="0" algn="ctr">
              <a:buNone/>
            </a:pPr>
            <a:r>
              <a:rPr lang="en-US" sz="2200" b="1" dirty="0">
                <a:solidFill>
                  <a:srgbClr val="FFFFFF"/>
                </a:solidFill>
                <a:latin typeface="Georgia" pitchFamily="34" charset="0"/>
                <a:ea typeface="Georgia" pitchFamily="34" charset="-122"/>
                <a:cs typeface="Georgia" pitchFamily="34" charset="-120"/>
              </a:rPr>
              <a:t>S</a:t>
            </a:r>
            <a:endParaRPr lang="en-US" sz="2200" dirty="0"/>
          </a:p>
        </p:txBody>
      </p:sp>
      <p:sp>
        <p:nvSpPr>
          <p:cNvPr id="27" name="Text 25"/>
          <p:cNvSpPr/>
          <p:nvPr/>
        </p:nvSpPr>
        <p:spPr>
          <a:xfrm>
            <a:off x="1325880" y="4343400"/>
            <a:ext cx="2743200" cy="27432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Sympathetic hyperactivity</a:t>
            </a:r>
            <a:endParaRPr lang="en-US" sz="1400" dirty="0"/>
          </a:p>
        </p:txBody>
      </p:sp>
      <p:sp>
        <p:nvSpPr>
          <p:cNvPr id="28" name="Text 26"/>
          <p:cNvSpPr/>
          <p:nvPr/>
        </p:nvSpPr>
        <p:spPr>
          <a:xfrm>
            <a:off x="1325880" y="4599432"/>
            <a:ext cx="6858000" cy="274320"/>
          </a:xfrm>
          <a:prstGeom prst="rect">
            <a:avLst/>
          </a:prstGeom>
          <a:noFill/>
          <a:ln/>
        </p:spPr>
        <p:txBody>
          <a:bodyPr wrap="square" lIns="0" tIns="0" rIns="0" bIns="0" rtlCol="0" anchor="ctr"/>
          <a:lstStyle/>
          <a:p>
            <a:pPr marL="0" indent="0">
              <a:buNone/>
            </a:pPr>
            <a:r>
              <a:rPr lang="en-US" sz="1100" dirty="0">
                <a:solidFill>
                  <a:srgbClr val="4A4A4A"/>
                </a:solidFill>
                <a:latin typeface="Calibri" pitchFamily="34" charset="0"/>
                <a:ea typeface="Calibri" pitchFamily="34" charset="-122"/>
                <a:cs typeface="Calibri" pitchFamily="34" charset="-120"/>
              </a:rPr>
              <a:t>Hypervigilance, exaggerated startle response, always on guard</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Warning Signs of PTS</a:t>
            </a:r>
            <a:endParaRPr lang="en-US" sz="3600" dirty="0"/>
          </a:p>
        </p:txBody>
      </p:sp>
      <p:sp>
        <p:nvSpPr>
          <p:cNvPr id="4" name="Shape 2"/>
          <p:cNvSpPr/>
          <p:nvPr/>
        </p:nvSpPr>
        <p:spPr>
          <a:xfrm>
            <a:off x="457200" y="1051560"/>
            <a:ext cx="1965960" cy="37490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5" name="Shape 3"/>
          <p:cNvSpPr/>
          <p:nvPr/>
        </p:nvSpPr>
        <p:spPr>
          <a:xfrm>
            <a:off x="457200" y="1051560"/>
            <a:ext cx="1965960" cy="45720"/>
          </a:xfrm>
          <a:prstGeom prst="rect">
            <a:avLst/>
          </a:prstGeom>
          <a:solidFill>
            <a:srgbClr val="00804A"/>
          </a:solidFill>
          <a:ln/>
        </p:spPr>
        <p:txBody>
          <a:bodyPr/>
          <a:lstStyle/>
          <a:p>
            <a:endParaRPr lang="en-US"/>
          </a:p>
        </p:txBody>
      </p:sp>
      <p:sp>
        <p:nvSpPr>
          <p:cNvPr id="6" name="Text 4"/>
          <p:cNvSpPr/>
          <p:nvPr/>
        </p:nvSpPr>
        <p:spPr>
          <a:xfrm>
            <a:off x="457200" y="1188720"/>
            <a:ext cx="1965960" cy="365760"/>
          </a:xfrm>
          <a:prstGeom prst="rect">
            <a:avLst/>
          </a:prstGeom>
          <a:noFill/>
          <a:ln/>
        </p:spPr>
        <p:txBody>
          <a:bodyPr wrap="square" lIns="0" tIns="0" rIns="0" bIns="0" rtlCol="0" anchor="ctr"/>
          <a:lstStyle/>
          <a:p>
            <a:pPr marL="0" indent="0" algn="ctr">
              <a:buNone/>
            </a:pPr>
            <a:r>
              <a:rPr lang="en-US" sz="1300" b="1" dirty="0">
                <a:solidFill>
                  <a:srgbClr val="1B3A2D"/>
                </a:solidFill>
                <a:latin typeface="Calibri" pitchFamily="34" charset="0"/>
                <a:ea typeface="Calibri" pitchFamily="34" charset="-122"/>
                <a:cs typeface="Calibri" pitchFamily="34" charset="-120"/>
              </a:rPr>
              <a:t>Cognitive</a:t>
            </a:r>
            <a:endParaRPr lang="en-US" sz="1300" dirty="0"/>
          </a:p>
        </p:txBody>
      </p:sp>
      <p:sp>
        <p:nvSpPr>
          <p:cNvPr id="7" name="Text 5"/>
          <p:cNvSpPr/>
          <p:nvPr/>
        </p:nvSpPr>
        <p:spPr>
          <a:xfrm>
            <a:off x="594360" y="1645920"/>
            <a:ext cx="1691640" cy="2926080"/>
          </a:xfrm>
          <a:prstGeom prst="rect">
            <a:avLst/>
          </a:prstGeom>
          <a:noFill/>
          <a:ln/>
        </p:spPr>
        <p:txBody>
          <a:bodyPr wrap="square" rtlCol="0" anchor="ctr"/>
          <a:lstStyle/>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Confusion</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Poor concentration</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Memory problems</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Hypervigilance</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Nightmares</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Intrusive images</a:t>
            </a:r>
            <a:endParaRPr lang="en-US" sz="1000" dirty="0"/>
          </a:p>
        </p:txBody>
      </p:sp>
      <p:sp>
        <p:nvSpPr>
          <p:cNvPr id="8" name="Shape 6"/>
          <p:cNvSpPr/>
          <p:nvPr/>
        </p:nvSpPr>
        <p:spPr>
          <a:xfrm>
            <a:off x="2606040" y="1051560"/>
            <a:ext cx="1965960" cy="37490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9" name="Shape 7"/>
          <p:cNvSpPr/>
          <p:nvPr/>
        </p:nvSpPr>
        <p:spPr>
          <a:xfrm>
            <a:off x="2606040" y="1051560"/>
            <a:ext cx="1965960" cy="45720"/>
          </a:xfrm>
          <a:prstGeom prst="rect">
            <a:avLst/>
          </a:prstGeom>
          <a:solidFill>
            <a:srgbClr val="C8A951"/>
          </a:solidFill>
          <a:ln/>
        </p:spPr>
        <p:txBody>
          <a:bodyPr/>
          <a:lstStyle/>
          <a:p>
            <a:endParaRPr lang="en-US"/>
          </a:p>
        </p:txBody>
      </p:sp>
      <p:sp>
        <p:nvSpPr>
          <p:cNvPr id="10" name="Text 8"/>
          <p:cNvSpPr/>
          <p:nvPr/>
        </p:nvSpPr>
        <p:spPr>
          <a:xfrm>
            <a:off x="2606040" y="1188720"/>
            <a:ext cx="1965960" cy="365760"/>
          </a:xfrm>
          <a:prstGeom prst="rect">
            <a:avLst/>
          </a:prstGeom>
          <a:noFill/>
          <a:ln/>
        </p:spPr>
        <p:txBody>
          <a:bodyPr wrap="square" lIns="0" tIns="0" rIns="0" bIns="0" rtlCol="0" anchor="ctr"/>
          <a:lstStyle/>
          <a:p>
            <a:pPr marL="0" indent="0" algn="ctr">
              <a:buNone/>
            </a:pPr>
            <a:r>
              <a:rPr lang="en-US" sz="1300" b="1" dirty="0">
                <a:solidFill>
                  <a:srgbClr val="1B3A2D"/>
                </a:solidFill>
                <a:latin typeface="Calibri" pitchFamily="34" charset="0"/>
                <a:ea typeface="Calibri" pitchFamily="34" charset="-122"/>
                <a:cs typeface="Calibri" pitchFamily="34" charset="-120"/>
              </a:rPr>
              <a:t>Physical</a:t>
            </a:r>
            <a:endParaRPr lang="en-US" sz="1300" dirty="0"/>
          </a:p>
        </p:txBody>
      </p:sp>
      <p:sp>
        <p:nvSpPr>
          <p:cNvPr id="11" name="Text 9"/>
          <p:cNvSpPr/>
          <p:nvPr/>
        </p:nvSpPr>
        <p:spPr>
          <a:xfrm>
            <a:off x="2743200" y="1645920"/>
            <a:ext cx="1691640" cy="2926080"/>
          </a:xfrm>
          <a:prstGeom prst="rect">
            <a:avLst/>
          </a:prstGeom>
          <a:noFill/>
          <a:ln/>
        </p:spPr>
        <p:txBody>
          <a:bodyPr wrap="square" rtlCol="0" anchor="ctr"/>
          <a:lstStyle/>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Fatigue, nausea</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Chest pain</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Rapid heart rate</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Difficulty breathing</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Muscle tremors</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Profuse sweating</a:t>
            </a:r>
            <a:endParaRPr lang="en-US" sz="1000" dirty="0"/>
          </a:p>
        </p:txBody>
      </p:sp>
      <p:sp>
        <p:nvSpPr>
          <p:cNvPr id="12" name="Shape 10"/>
          <p:cNvSpPr/>
          <p:nvPr/>
        </p:nvSpPr>
        <p:spPr>
          <a:xfrm>
            <a:off x="4754880" y="1051560"/>
            <a:ext cx="1965960" cy="37490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3" name="Shape 11"/>
          <p:cNvSpPr/>
          <p:nvPr/>
        </p:nvSpPr>
        <p:spPr>
          <a:xfrm>
            <a:off x="4754880" y="1051560"/>
            <a:ext cx="1965960" cy="45720"/>
          </a:xfrm>
          <a:prstGeom prst="rect">
            <a:avLst/>
          </a:prstGeom>
          <a:solidFill>
            <a:srgbClr val="00804A"/>
          </a:solidFill>
          <a:ln/>
        </p:spPr>
        <p:txBody>
          <a:bodyPr/>
          <a:lstStyle/>
          <a:p>
            <a:endParaRPr lang="en-US"/>
          </a:p>
        </p:txBody>
      </p:sp>
      <p:sp>
        <p:nvSpPr>
          <p:cNvPr id="14" name="Text 12"/>
          <p:cNvSpPr/>
          <p:nvPr/>
        </p:nvSpPr>
        <p:spPr>
          <a:xfrm>
            <a:off x="4754880" y="1188720"/>
            <a:ext cx="1965960" cy="365760"/>
          </a:xfrm>
          <a:prstGeom prst="rect">
            <a:avLst/>
          </a:prstGeom>
          <a:noFill/>
          <a:ln/>
        </p:spPr>
        <p:txBody>
          <a:bodyPr wrap="square" lIns="0" tIns="0" rIns="0" bIns="0" rtlCol="0" anchor="ctr"/>
          <a:lstStyle/>
          <a:p>
            <a:pPr marL="0" indent="0" algn="ctr">
              <a:buNone/>
            </a:pPr>
            <a:r>
              <a:rPr lang="en-US" sz="1300" b="1" dirty="0">
                <a:solidFill>
                  <a:srgbClr val="1B3A2D"/>
                </a:solidFill>
                <a:latin typeface="Calibri" pitchFamily="34" charset="0"/>
                <a:ea typeface="Calibri" pitchFamily="34" charset="-122"/>
                <a:cs typeface="Calibri" pitchFamily="34" charset="-120"/>
              </a:rPr>
              <a:t>Emotional</a:t>
            </a:r>
            <a:endParaRPr lang="en-US" sz="1300" dirty="0"/>
          </a:p>
        </p:txBody>
      </p:sp>
      <p:sp>
        <p:nvSpPr>
          <p:cNvPr id="15" name="Text 13"/>
          <p:cNvSpPr/>
          <p:nvPr/>
        </p:nvSpPr>
        <p:spPr>
          <a:xfrm>
            <a:off x="4892040" y="1645920"/>
            <a:ext cx="1691640" cy="2926080"/>
          </a:xfrm>
          <a:prstGeom prst="rect">
            <a:avLst/>
          </a:prstGeom>
          <a:noFill/>
          <a:ln/>
        </p:spPr>
        <p:txBody>
          <a:bodyPr wrap="square" rtlCol="0" anchor="ctr"/>
          <a:lstStyle/>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Anxiety, guilt, grief</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Depression</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Fear, apprehension</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Feeling overwhelmed</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Intense anger</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Loss of emotional control</a:t>
            </a:r>
            <a:endParaRPr lang="en-US" sz="1000" dirty="0"/>
          </a:p>
        </p:txBody>
      </p:sp>
      <p:sp>
        <p:nvSpPr>
          <p:cNvPr id="16" name="Shape 14"/>
          <p:cNvSpPr/>
          <p:nvPr/>
        </p:nvSpPr>
        <p:spPr>
          <a:xfrm>
            <a:off x="6903720" y="1051560"/>
            <a:ext cx="1965960" cy="37490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7" name="Shape 15"/>
          <p:cNvSpPr/>
          <p:nvPr/>
        </p:nvSpPr>
        <p:spPr>
          <a:xfrm>
            <a:off x="6903720" y="1051560"/>
            <a:ext cx="1965960" cy="45720"/>
          </a:xfrm>
          <a:prstGeom prst="rect">
            <a:avLst/>
          </a:prstGeom>
          <a:solidFill>
            <a:srgbClr val="C8A951"/>
          </a:solidFill>
          <a:ln/>
        </p:spPr>
        <p:txBody>
          <a:bodyPr/>
          <a:lstStyle/>
          <a:p>
            <a:endParaRPr lang="en-US"/>
          </a:p>
        </p:txBody>
      </p:sp>
      <p:sp>
        <p:nvSpPr>
          <p:cNvPr id="18" name="Text 16"/>
          <p:cNvSpPr/>
          <p:nvPr/>
        </p:nvSpPr>
        <p:spPr>
          <a:xfrm>
            <a:off x="6903720" y="1188720"/>
            <a:ext cx="1965960" cy="365760"/>
          </a:xfrm>
          <a:prstGeom prst="rect">
            <a:avLst/>
          </a:prstGeom>
          <a:noFill/>
          <a:ln/>
        </p:spPr>
        <p:txBody>
          <a:bodyPr wrap="square" lIns="0" tIns="0" rIns="0" bIns="0" rtlCol="0" anchor="ctr"/>
          <a:lstStyle/>
          <a:p>
            <a:pPr marL="0" indent="0" algn="ctr">
              <a:buNone/>
            </a:pPr>
            <a:r>
              <a:rPr lang="en-US" sz="1300" b="1" dirty="0">
                <a:solidFill>
                  <a:srgbClr val="1B3A2D"/>
                </a:solidFill>
                <a:latin typeface="Calibri" pitchFamily="34" charset="0"/>
                <a:ea typeface="Calibri" pitchFamily="34" charset="-122"/>
                <a:cs typeface="Calibri" pitchFamily="34" charset="-120"/>
              </a:rPr>
              <a:t>Behavioral</a:t>
            </a:r>
            <a:endParaRPr lang="en-US" sz="1300" dirty="0"/>
          </a:p>
        </p:txBody>
      </p:sp>
      <p:sp>
        <p:nvSpPr>
          <p:cNvPr id="19" name="Text 17"/>
          <p:cNvSpPr/>
          <p:nvPr/>
        </p:nvSpPr>
        <p:spPr>
          <a:xfrm>
            <a:off x="7040880" y="1645920"/>
            <a:ext cx="1691640" cy="2926080"/>
          </a:xfrm>
          <a:prstGeom prst="rect">
            <a:avLst/>
          </a:prstGeom>
          <a:noFill/>
          <a:ln/>
        </p:spPr>
        <p:txBody>
          <a:bodyPr wrap="square" rtlCol="0" anchor="ctr"/>
          <a:lstStyle/>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Withdrawal</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Emotional outbursts</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Change in appetite</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Alcohol use increase</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Inability to rest</a:t>
            </a:r>
            <a:endParaRPr lang="en-US" sz="1000" dirty="0"/>
          </a:p>
          <a:p>
            <a:pPr marL="342900" indent="-342900">
              <a:spcAft>
                <a:spcPts val="400"/>
              </a:spcAft>
              <a:buSzPct val="100000"/>
              <a:buChar char="•"/>
            </a:pPr>
            <a:r>
              <a:rPr lang="en-US" sz="1000" dirty="0">
                <a:solidFill>
                  <a:srgbClr val="4A4A4A"/>
                </a:solidFill>
                <a:latin typeface="Calibri" pitchFamily="34" charset="0"/>
                <a:ea typeface="Calibri" pitchFamily="34" charset="-122"/>
                <a:cs typeface="Calibri" pitchFamily="34" charset="-120"/>
              </a:rPr>
              <a:t>Startle reflex intensified</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Caring for Veterans with PTS</a:t>
            </a:r>
            <a:endParaRPr lang="en-US" sz="3600" dirty="0"/>
          </a:p>
        </p:txBody>
      </p:sp>
      <p:pic>
        <p:nvPicPr>
          <p:cNvPr id="4" name="Image 0" descr="preencoded.png"/>
          <p:cNvPicPr>
            <a:picLocks noChangeAspect="1"/>
          </p:cNvPicPr>
          <p:nvPr/>
        </p:nvPicPr>
        <p:blipFill>
          <a:blip r:embed="rId3"/>
          <a:stretch>
            <a:fillRect/>
          </a:stretch>
        </p:blipFill>
        <p:spPr>
          <a:xfrm>
            <a:off x="640080" y="1188720"/>
            <a:ext cx="365760" cy="365760"/>
          </a:xfrm>
          <a:prstGeom prst="rect">
            <a:avLst/>
          </a:prstGeom>
        </p:spPr>
      </p:pic>
      <p:sp>
        <p:nvSpPr>
          <p:cNvPr id="5" name="Text 2"/>
          <p:cNvSpPr/>
          <p:nvPr/>
        </p:nvSpPr>
        <p:spPr>
          <a:xfrm>
            <a:off x="1188720" y="1097280"/>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Environment Control</a:t>
            </a:r>
            <a:endParaRPr lang="en-US" sz="1500" dirty="0"/>
          </a:p>
        </p:txBody>
      </p:sp>
      <p:sp>
        <p:nvSpPr>
          <p:cNvPr id="6" name="Text 3"/>
          <p:cNvSpPr/>
          <p:nvPr/>
        </p:nvSpPr>
        <p:spPr>
          <a:xfrm>
            <a:off x="1188720" y="1444752"/>
            <a:ext cx="7315200" cy="45720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Allow veterans to adjust their environment. Reduce stimuli that may trigger flashbacks—loud noises, confined spaces, being startled awake.</a:t>
            </a:r>
            <a:endParaRPr lang="en-US" sz="1200" dirty="0"/>
          </a:p>
        </p:txBody>
      </p:sp>
      <p:pic>
        <p:nvPicPr>
          <p:cNvPr id="7" name="Image 1" descr="preencoded.png"/>
          <p:cNvPicPr>
            <a:picLocks noChangeAspect="1"/>
          </p:cNvPicPr>
          <p:nvPr/>
        </p:nvPicPr>
        <p:blipFill>
          <a:blip r:embed="rId4"/>
          <a:stretch>
            <a:fillRect/>
          </a:stretch>
        </p:blipFill>
        <p:spPr>
          <a:xfrm>
            <a:off x="640080" y="2148840"/>
            <a:ext cx="365760" cy="365760"/>
          </a:xfrm>
          <a:prstGeom prst="rect">
            <a:avLst/>
          </a:prstGeom>
        </p:spPr>
      </p:pic>
      <p:sp>
        <p:nvSpPr>
          <p:cNvPr id="8" name="Text 4"/>
          <p:cNvSpPr/>
          <p:nvPr/>
        </p:nvSpPr>
        <p:spPr>
          <a:xfrm>
            <a:off x="1188720" y="2057400"/>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Know the Triggers</a:t>
            </a:r>
            <a:endParaRPr lang="en-US" sz="1500" dirty="0"/>
          </a:p>
        </p:txBody>
      </p:sp>
      <p:sp>
        <p:nvSpPr>
          <p:cNvPr id="9" name="Text 5"/>
          <p:cNvSpPr/>
          <p:nvPr/>
        </p:nvSpPr>
        <p:spPr>
          <a:xfrm>
            <a:off x="1188720" y="2404872"/>
            <a:ext cx="7315200" cy="45720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Identify and avoid triggers whenever possible. Ask family members about known sensitivities. Document triggers in the care plan.</a:t>
            </a:r>
            <a:endParaRPr lang="en-US" sz="1200" dirty="0"/>
          </a:p>
        </p:txBody>
      </p:sp>
      <p:pic>
        <p:nvPicPr>
          <p:cNvPr id="10" name="Image 2" descr="preencoded.png"/>
          <p:cNvPicPr>
            <a:picLocks noChangeAspect="1"/>
          </p:cNvPicPr>
          <p:nvPr/>
        </p:nvPicPr>
        <p:blipFill>
          <a:blip r:embed="rId5"/>
          <a:stretch>
            <a:fillRect/>
          </a:stretch>
        </p:blipFill>
        <p:spPr>
          <a:xfrm>
            <a:off x="640080" y="3108960"/>
            <a:ext cx="365760" cy="365760"/>
          </a:xfrm>
          <a:prstGeom prst="rect">
            <a:avLst/>
          </a:prstGeom>
        </p:spPr>
      </p:pic>
      <p:sp>
        <p:nvSpPr>
          <p:cNvPr id="11" name="Text 6"/>
          <p:cNvSpPr/>
          <p:nvPr/>
        </p:nvSpPr>
        <p:spPr>
          <a:xfrm>
            <a:off x="1188720" y="3017520"/>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Holistic Approach Required</a:t>
            </a:r>
            <a:endParaRPr lang="en-US" sz="1500" dirty="0"/>
          </a:p>
        </p:txBody>
      </p:sp>
      <p:sp>
        <p:nvSpPr>
          <p:cNvPr id="12" name="Text 7"/>
          <p:cNvSpPr/>
          <p:nvPr/>
        </p:nvSpPr>
        <p:spPr>
          <a:xfrm>
            <a:off x="1188720" y="3364992"/>
            <a:ext cx="7315200" cy="45720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No single intervention works alone. Combine patient education, pharmacotherapy, and psychotherapy. Consider paradoxical medication reactions.</a:t>
            </a:r>
            <a:endParaRPr lang="en-US" sz="1200" dirty="0"/>
          </a:p>
        </p:txBody>
      </p:sp>
      <p:pic>
        <p:nvPicPr>
          <p:cNvPr id="13" name="Image 3" descr="preencoded.png"/>
          <p:cNvPicPr>
            <a:picLocks noChangeAspect="1"/>
          </p:cNvPicPr>
          <p:nvPr/>
        </p:nvPicPr>
        <p:blipFill>
          <a:blip r:embed="rId6"/>
          <a:stretch>
            <a:fillRect/>
          </a:stretch>
        </p:blipFill>
        <p:spPr>
          <a:xfrm>
            <a:off x="640080" y="4069080"/>
            <a:ext cx="365760" cy="365760"/>
          </a:xfrm>
          <a:prstGeom prst="rect">
            <a:avLst/>
          </a:prstGeom>
        </p:spPr>
      </p:pic>
      <p:sp>
        <p:nvSpPr>
          <p:cNvPr id="14" name="Text 8"/>
          <p:cNvSpPr/>
          <p:nvPr/>
        </p:nvSpPr>
        <p:spPr>
          <a:xfrm>
            <a:off x="1188720" y="3977640"/>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Restraint Awareness</a:t>
            </a:r>
            <a:endParaRPr lang="en-US" sz="1500" dirty="0"/>
          </a:p>
        </p:txBody>
      </p:sp>
      <p:sp>
        <p:nvSpPr>
          <p:cNvPr id="15" name="Text 9"/>
          <p:cNvSpPr/>
          <p:nvPr/>
        </p:nvSpPr>
        <p:spPr>
          <a:xfrm>
            <a:off x="1188720" y="4325112"/>
            <a:ext cx="7315200" cy="45720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Most dying patients resist restraints—for veterans, restraints can be devastating. They may trigger POW memories or combat flashbacks. Exhaust all alternatives first.</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Special Considerations</a:t>
            </a:r>
            <a:endParaRPr lang="en-US" sz="3600" dirty="0"/>
          </a:p>
        </p:txBody>
      </p:sp>
      <p:sp>
        <p:nvSpPr>
          <p:cNvPr id="4" name="Shape 2"/>
          <p:cNvSpPr/>
          <p:nvPr/>
        </p:nvSpPr>
        <p:spPr>
          <a:xfrm>
            <a:off x="365760" y="1051560"/>
            <a:ext cx="2697480" cy="37490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5" name="Shape 3"/>
          <p:cNvSpPr/>
          <p:nvPr/>
        </p:nvSpPr>
        <p:spPr>
          <a:xfrm>
            <a:off x="365760" y="1051560"/>
            <a:ext cx="2697480" cy="45720"/>
          </a:xfrm>
          <a:prstGeom prst="rect">
            <a:avLst/>
          </a:prstGeom>
          <a:solidFill>
            <a:srgbClr val="00804A"/>
          </a:solidFill>
          <a:ln/>
        </p:spPr>
        <p:txBody>
          <a:bodyPr/>
          <a:lstStyle/>
          <a:p>
            <a:endParaRPr lang="en-US"/>
          </a:p>
        </p:txBody>
      </p:sp>
      <p:sp>
        <p:nvSpPr>
          <p:cNvPr id="6" name="Text 4"/>
          <p:cNvSpPr/>
          <p:nvPr/>
        </p:nvSpPr>
        <p:spPr>
          <a:xfrm>
            <a:off x="502920" y="1234440"/>
            <a:ext cx="2423160" cy="365760"/>
          </a:xfrm>
          <a:prstGeom prst="rect">
            <a:avLst/>
          </a:prstGeom>
          <a:noFill/>
          <a:ln/>
        </p:spPr>
        <p:txBody>
          <a:bodyPr wrap="square" lIns="0" tIns="0" rIns="0" bIns="0" rtlCol="0" anchor="ctr"/>
          <a:lstStyle/>
          <a:p>
            <a:pPr marL="0" indent="0">
              <a:buNone/>
            </a:pPr>
            <a:r>
              <a:rPr lang="en-US" sz="1300" b="1" dirty="0">
                <a:solidFill>
                  <a:srgbClr val="1B3A2D"/>
                </a:solidFill>
                <a:latin typeface="Calibri" pitchFamily="34" charset="0"/>
                <a:ea typeface="Calibri" pitchFamily="34" charset="-122"/>
                <a:cs typeface="Calibri" pitchFamily="34" charset="-120"/>
              </a:rPr>
              <a:t>Psychosocial Factors</a:t>
            </a:r>
            <a:endParaRPr lang="en-US" sz="1300" dirty="0"/>
          </a:p>
        </p:txBody>
      </p:sp>
      <p:sp>
        <p:nvSpPr>
          <p:cNvPr id="7" name="Text 5"/>
          <p:cNvSpPr/>
          <p:nvPr/>
        </p:nvSpPr>
        <p:spPr>
          <a:xfrm>
            <a:off x="502920" y="1691640"/>
            <a:ext cx="2423160" cy="2926080"/>
          </a:xfrm>
          <a:prstGeom prst="rect">
            <a:avLst/>
          </a:prstGeom>
          <a:noFill/>
          <a:ln/>
        </p:spPr>
        <p:txBody>
          <a:bodyPr wrap="square" rtlCol="0" anchor="ctr"/>
          <a:lstStyle/>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Higher social isolation</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Lack of family support</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Culture of stoicism prevents pain reporting</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Camaraderie loss deepens depression</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Low income is common</a:t>
            </a:r>
            <a:endParaRPr lang="en-US" sz="1050" dirty="0"/>
          </a:p>
        </p:txBody>
      </p:sp>
      <p:sp>
        <p:nvSpPr>
          <p:cNvPr id="8" name="Shape 6"/>
          <p:cNvSpPr/>
          <p:nvPr/>
        </p:nvSpPr>
        <p:spPr>
          <a:xfrm>
            <a:off x="3291840" y="1051560"/>
            <a:ext cx="2697480" cy="37490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9" name="Shape 7"/>
          <p:cNvSpPr/>
          <p:nvPr/>
        </p:nvSpPr>
        <p:spPr>
          <a:xfrm>
            <a:off x="3291840" y="1051560"/>
            <a:ext cx="2697480" cy="45720"/>
          </a:xfrm>
          <a:prstGeom prst="rect">
            <a:avLst/>
          </a:prstGeom>
          <a:solidFill>
            <a:srgbClr val="00804A"/>
          </a:solidFill>
          <a:ln/>
        </p:spPr>
        <p:txBody>
          <a:bodyPr/>
          <a:lstStyle/>
          <a:p>
            <a:endParaRPr lang="en-US"/>
          </a:p>
        </p:txBody>
      </p:sp>
      <p:sp>
        <p:nvSpPr>
          <p:cNvPr id="10" name="Text 8"/>
          <p:cNvSpPr/>
          <p:nvPr/>
        </p:nvSpPr>
        <p:spPr>
          <a:xfrm>
            <a:off x="3429000" y="1234440"/>
            <a:ext cx="2423160" cy="365760"/>
          </a:xfrm>
          <a:prstGeom prst="rect">
            <a:avLst/>
          </a:prstGeom>
          <a:noFill/>
          <a:ln/>
        </p:spPr>
        <p:txBody>
          <a:bodyPr wrap="square" lIns="0" tIns="0" rIns="0" bIns="0" rtlCol="0" anchor="ctr"/>
          <a:lstStyle/>
          <a:p>
            <a:pPr marL="0" indent="0">
              <a:buNone/>
            </a:pPr>
            <a:r>
              <a:rPr lang="en-US" sz="1300" b="1" dirty="0">
                <a:solidFill>
                  <a:srgbClr val="1B3A2D"/>
                </a:solidFill>
                <a:latin typeface="Calibri" pitchFamily="34" charset="0"/>
                <a:ea typeface="Calibri" pitchFamily="34" charset="-122"/>
                <a:cs typeface="Calibri" pitchFamily="34" charset="-120"/>
              </a:rPr>
              <a:t>Terminal Agitation</a:t>
            </a:r>
            <a:endParaRPr lang="en-US" sz="1300" dirty="0"/>
          </a:p>
        </p:txBody>
      </p:sp>
      <p:sp>
        <p:nvSpPr>
          <p:cNvPr id="11" name="Text 9"/>
          <p:cNvSpPr/>
          <p:nvPr/>
        </p:nvSpPr>
        <p:spPr>
          <a:xfrm>
            <a:off x="3429000" y="1691640"/>
            <a:ext cx="2423160" cy="2926080"/>
          </a:xfrm>
          <a:prstGeom prst="rect">
            <a:avLst/>
          </a:prstGeom>
          <a:noFill/>
          <a:ln/>
        </p:spPr>
        <p:txBody>
          <a:bodyPr wrap="square" rtlCol="0" anchor="ctr"/>
          <a:lstStyle/>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May be PTSD-related, not disease only</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PTSD + Alzheimer's = hallucinations, delirium</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Combat flashbacks during active dying</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Paradoxical medication reactions</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Subtherapeutic effect of medications</a:t>
            </a:r>
            <a:endParaRPr lang="en-US" sz="1050" dirty="0"/>
          </a:p>
        </p:txBody>
      </p:sp>
      <p:sp>
        <p:nvSpPr>
          <p:cNvPr id="12" name="Shape 10"/>
          <p:cNvSpPr/>
          <p:nvPr/>
        </p:nvSpPr>
        <p:spPr>
          <a:xfrm>
            <a:off x="6217920" y="1051560"/>
            <a:ext cx="2697480" cy="374904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3" name="Shape 11"/>
          <p:cNvSpPr/>
          <p:nvPr/>
        </p:nvSpPr>
        <p:spPr>
          <a:xfrm>
            <a:off x="6217920" y="1051560"/>
            <a:ext cx="2697480" cy="45720"/>
          </a:xfrm>
          <a:prstGeom prst="rect">
            <a:avLst/>
          </a:prstGeom>
          <a:solidFill>
            <a:srgbClr val="00804A"/>
          </a:solidFill>
          <a:ln/>
        </p:spPr>
        <p:txBody>
          <a:bodyPr/>
          <a:lstStyle/>
          <a:p>
            <a:endParaRPr lang="en-US"/>
          </a:p>
        </p:txBody>
      </p:sp>
      <p:sp>
        <p:nvSpPr>
          <p:cNvPr id="14" name="Text 12"/>
          <p:cNvSpPr/>
          <p:nvPr/>
        </p:nvSpPr>
        <p:spPr>
          <a:xfrm>
            <a:off x="6355080" y="1234440"/>
            <a:ext cx="2423160" cy="365760"/>
          </a:xfrm>
          <a:prstGeom prst="rect">
            <a:avLst/>
          </a:prstGeom>
          <a:noFill/>
          <a:ln/>
        </p:spPr>
        <p:txBody>
          <a:bodyPr wrap="square" lIns="0" tIns="0" rIns="0" bIns="0" rtlCol="0" anchor="ctr"/>
          <a:lstStyle/>
          <a:p>
            <a:pPr marL="0" indent="0">
              <a:buNone/>
            </a:pPr>
            <a:r>
              <a:rPr lang="en-US" sz="1300" b="1" dirty="0">
                <a:solidFill>
                  <a:srgbClr val="1B3A2D"/>
                </a:solidFill>
                <a:latin typeface="Calibri" pitchFamily="34" charset="0"/>
                <a:ea typeface="Calibri" pitchFamily="34" charset="-122"/>
                <a:cs typeface="Calibri" pitchFamily="34" charset="-120"/>
              </a:rPr>
              <a:t>ETOH &amp; Suicide Risk</a:t>
            </a:r>
            <a:endParaRPr lang="en-US" sz="1300" dirty="0"/>
          </a:p>
        </p:txBody>
      </p:sp>
      <p:sp>
        <p:nvSpPr>
          <p:cNvPr id="15" name="Text 13"/>
          <p:cNvSpPr/>
          <p:nvPr/>
        </p:nvSpPr>
        <p:spPr>
          <a:xfrm>
            <a:off x="6355080" y="1691640"/>
            <a:ext cx="2423160" cy="2926080"/>
          </a:xfrm>
          <a:prstGeom prst="rect">
            <a:avLst/>
          </a:prstGeom>
          <a:noFill/>
          <a:ln/>
        </p:spPr>
        <p:txBody>
          <a:bodyPr wrap="square" rtlCol="0" anchor="ctr"/>
          <a:lstStyle/>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Screen for sleep disorders</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Assess guilt, energy, concentration</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Monitor appetite changes</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Watch for psychomotor agitation</a:t>
            </a:r>
            <a:endParaRPr lang="en-US" sz="1050" dirty="0"/>
          </a:p>
          <a:p>
            <a:pPr marL="342900" indent="-342900">
              <a:spcAft>
                <a:spcPts val="600"/>
              </a:spcAft>
              <a:buSzPct val="100000"/>
              <a:buChar char="•"/>
            </a:pPr>
            <a:r>
              <a:rPr lang="en-US" sz="1050" dirty="0">
                <a:solidFill>
                  <a:srgbClr val="4A4A4A"/>
                </a:solidFill>
                <a:latin typeface="Calibri" pitchFamily="34" charset="0"/>
                <a:ea typeface="Calibri" pitchFamily="34" charset="-122"/>
                <a:cs typeface="Calibri" pitchFamily="34" charset="-120"/>
              </a:rPr>
              <a:t>Veterans are 1.5x higher suicide risk</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Pearls from the Field</a:t>
            </a:r>
            <a:endParaRPr lang="en-US" sz="3600" dirty="0"/>
          </a:p>
        </p:txBody>
      </p:sp>
      <p:pic>
        <p:nvPicPr>
          <p:cNvPr id="4" name="Image 0" descr="preencoded.png"/>
          <p:cNvPicPr>
            <a:picLocks noChangeAspect="1"/>
          </p:cNvPicPr>
          <p:nvPr/>
        </p:nvPicPr>
        <p:blipFill>
          <a:blip r:embed="rId3"/>
          <a:stretch>
            <a:fillRect/>
          </a:stretch>
        </p:blipFill>
        <p:spPr>
          <a:xfrm>
            <a:off x="640080" y="1124712"/>
            <a:ext cx="320040" cy="320040"/>
          </a:xfrm>
          <a:prstGeom prst="rect">
            <a:avLst/>
          </a:prstGeom>
        </p:spPr>
      </p:pic>
      <p:sp>
        <p:nvSpPr>
          <p:cNvPr id="5" name="Text 2"/>
          <p:cNvSpPr/>
          <p:nvPr/>
        </p:nvSpPr>
        <p:spPr>
          <a:xfrm>
            <a:off x="1188720" y="1051560"/>
            <a:ext cx="7315200" cy="50292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There is a difference between a Marine and an Airman. Learn the distinctions between branches.</a:t>
            </a:r>
            <a:endParaRPr lang="en-US" sz="1200" dirty="0"/>
          </a:p>
        </p:txBody>
      </p:sp>
      <p:pic>
        <p:nvPicPr>
          <p:cNvPr id="6" name="Image 1" descr="preencoded.png"/>
          <p:cNvPicPr>
            <a:picLocks noChangeAspect="1"/>
          </p:cNvPicPr>
          <p:nvPr/>
        </p:nvPicPr>
        <p:blipFill>
          <a:blip r:embed="rId4"/>
          <a:stretch>
            <a:fillRect/>
          </a:stretch>
        </p:blipFill>
        <p:spPr>
          <a:xfrm>
            <a:off x="640080" y="1764792"/>
            <a:ext cx="320040" cy="320040"/>
          </a:xfrm>
          <a:prstGeom prst="rect">
            <a:avLst/>
          </a:prstGeom>
        </p:spPr>
      </p:pic>
      <p:sp>
        <p:nvSpPr>
          <p:cNvPr id="7" name="Text 3"/>
          <p:cNvSpPr/>
          <p:nvPr/>
        </p:nvSpPr>
        <p:spPr>
          <a:xfrm>
            <a:off x="1188720" y="1691640"/>
            <a:ext cx="7315200" cy="50292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Veterans are the best patients in the world. They look out for each other and take care of each other.</a:t>
            </a:r>
            <a:endParaRPr lang="en-US" sz="1200" dirty="0"/>
          </a:p>
        </p:txBody>
      </p:sp>
      <p:pic>
        <p:nvPicPr>
          <p:cNvPr id="8" name="Image 2" descr="preencoded.png"/>
          <p:cNvPicPr>
            <a:picLocks noChangeAspect="1"/>
          </p:cNvPicPr>
          <p:nvPr/>
        </p:nvPicPr>
        <p:blipFill>
          <a:blip r:embed="rId5"/>
          <a:stretch>
            <a:fillRect/>
          </a:stretch>
        </p:blipFill>
        <p:spPr>
          <a:xfrm>
            <a:off x="640080" y="2404872"/>
            <a:ext cx="320040" cy="320040"/>
          </a:xfrm>
          <a:prstGeom prst="rect">
            <a:avLst/>
          </a:prstGeom>
        </p:spPr>
      </p:pic>
      <p:sp>
        <p:nvSpPr>
          <p:cNvPr id="9" name="Text 4"/>
          <p:cNvSpPr/>
          <p:nvPr/>
        </p:nvSpPr>
        <p:spPr>
          <a:xfrm>
            <a:off x="1188720" y="2331720"/>
            <a:ext cx="7315200" cy="50292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Put two combat vets in the same room and they will forget about their pain—or at least be laughing about it by the end of the day.</a:t>
            </a:r>
            <a:endParaRPr lang="en-US" sz="1200" dirty="0"/>
          </a:p>
        </p:txBody>
      </p:sp>
      <p:pic>
        <p:nvPicPr>
          <p:cNvPr id="10" name="Image 3" descr="preencoded.png"/>
          <p:cNvPicPr>
            <a:picLocks noChangeAspect="1"/>
          </p:cNvPicPr>
          <p:nvPr/>
        </p:nvPicPr>
        <p:blipFill>
          <a:blip r:embed="rId6"/>
          <a:stretch>
            <a:fillRect/>
          </a:stretch>
        </p:blipFill>
        <p:spPr>
          <a:xfrm>
            <a:off x="640080" y="3044952"/>
            <a:ext cx="320040" cy="320040"/>
          </a:xfrm>
          <a:prstGeom prst="rect">
            <a:avLst/>
          </a:prstGeom>
        </p:spPr>
      </p:pic>
      <p:sp>
        <p:nvSpPr>
          <p:cNvPr id="11" name="Text 5"/>
          <p:cNvSpPr/>
          <p:nvPr/>
        </p:nvSpPr>
        <p:spPr>
          <a:xfrm>
            <a:off x="1188720" y="2971800"/>
            <a:ext cx="7315200" cy="50292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The cranky vets will be the ones you remember forever. When you make their day a little better, they are eternally grateful.</a:t>
            </a:r>
            <a:endParaRPr lang="en-US" sz="1200" dirty="0"/>
          </a:p>
        </p:txBody>
      </p:sp>
      <p:pic>
        <p:nvPicPr>
          <p:cNvPr id="12" name="Image 4" descr="preencoded.png"/>
          <p:cNvPicPr>
            <a:picLocks noChangeAspect="1"/>
          </p:cNvPicPr>
          <p:nvPr/>
        </p:nvPicPr>
        <p:blipFill>
          <a:blip r:embed="rId7"/>
          <a:stretch>
            <a:fillRect/>
          </a:stretch>
        </p:blipFill>
        <p:spPr>
          <a:xfrm>
            <a:off x="640080" y="3685032"/>
            <a:ext cx="320040" cy="320040"/>
          </a:xfrm>
          <a:prstGeom prst="rect">
            <a:avLst/>
          </a:prstGeom>
        </p:spPr>
      </p:pic>
      <p:sp>
        <p:nvSpPr>
          <p:cNvPr id="13" name="Text 6"/>
          <p:cNvSpPr/>
          <p:nvPr/>
        </p:nvSpPr>
        <p:spPr>
          <a:xfrm>
            <a:off x="1188720" y="3611880"/>
            <a:ext cx="7315200" cy="50292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Many veterans share combat experiences with hospice teams that they have never shared with family.</a:t>
            </a:r>
            <a:endParaRPr lang="en-US" sz="1200" dirty="0"/>
          </a:p>
        </p:txBody>
      </p:sp>
      <p:pic>
        <p:nvPicPr>
          <p:cNvPr id="14" name="Image 5" descr="preencoded.png"/>
          <p:cNvPicPr>
            <a:picLocks noChangeAspect="1"/>
          </p:cNvPicPr>
          <p:nvPr/>
        </p:nvPicPr>
        <p:blipFill>
          <a:blip r:embed="rId8"/>
          <a:stretch>
            <a:fillRect/>
          </a:stretch>
        </p:blipFill>
        <p:spPr>
          <a:xfrm>
            <a:off x="640080" y="4325112"/>
            <a:ext cx="320040" cy="320040"/>
          </a:xfrm>
          <a:prstGeom prst="rect">
            <a:avLst/>
          </a:prstGeom>
        </p:spPr>
      </p:pic>
      <p:sp>
        <p:nvSpPr>
          <p:cNvPr id="15" name="Text 7"/>
          <p:cNvSpPr/>
          <p:nvPr/>
        </p:nvSpPr>
        <p:spPr>
          <a:xfrm>
            <a:off x="1188720" y="4251960"/>
            <a:ext cx="7315200" cy="50292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Everyone is different. Some take great pride in service, some do not. A simple "thank you" can go a long way.</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B3A2D"/>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92D050"/>
          </a:solidFill>
          <a:ln/>
        </p:spPr>
        <p:txBody>
          <a:bodyPr/>
          <a:lstStyle/>
          <a:p>
            <a:endParaRPr lang="en-US"/>
          </a:p>
        </p:txBody>
      </p:sp>
      <p:sp>
        <p:nvSpPr>
          <p:cNvPr id="3" name="Shape 1"/>
          <p:cNvSpPr/>
          <p:nvPr/>
        </p:nvSpPr>
        <p:spPr>
          <a:xfrm>
            <a:off x="0" y="5088636"/>
            <a:ext cx="9144000" cy="54864"/>
          </a:xfrm>
          <a:prstGeom prst="rect">
            <a:avLst/>
          </a:prstGeom>
          <a:solidFill>
            <a:srgbClr val="92D050"/>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4114800" y="548640"/>
            <a:ext cx="914400" cy="914400"/>
          </a:xfrm>
          <a:prstGeom prst="rect">
            <a:avLst/>
          </a:prstGeom>
        </p:spPr>
      </p:pic>
      <p:sp>
        <p:nvSpPr>
          <p:cNvPr id="5" name="Text 2"/>
          <p:cNvSpPr/>
          <p:nvPr/>
        </p:nvSpPr>
        <p:spPr>
          <a:xfrm>
            <a:off x="731520" y="1554480"/>
            <a:ext cx="7680960" cy="731520"/>
          </a:xfrm>
          <a:prstGeom prst="rect">
            <a:avLst/>
          </a:prstGeom>
          <a:noFill/>
          <a:ln/>
        </p:spPr>
        <p:txBody>
          <a:bodyPr wrap="square" rtlCol="0" anchor="ctr"/>
          <a:lstStyle/>
          <a:p>
            <a:pPr marL="0" indent="0" algn="ctr">
              <a:buNone/>
            </a:pPr>
            <a:r>
              <a:rPr lang="en-US" sz="3600" b="1" dirty="0">
                <a:solidFill>
                  <a:srgbClr val="FFFFFF"/>
                </a:solidFill>
                <a:latin typeface="Georgia" pitchFamily="34" charset="0"/>
                <a:ea typeface="Georgia" pitchFamily="34" charset="-122"/>
                <a:cs typeface="Georgia" pitchFamily="34" charset="-120"/>
              </a:rPr>
              <a:t>You Can Make a Difference</a:t>
            </a:r>
            <a:endParaRPr lang="en-US" sz="3600" dirty="0"/>
          </a:p>
        </p:txBody>
      </p:sp>
      <p:pic>
        <p:nvPicPr>
          <p:cNvPr id="6" name="Image 1" descr="preencoded.png"/>
          <p:cNvPicPr>
            <a:picLocks noChangeAspect="1"/>
          </p:cNvPicPr>
          <p:nvPr/>
        </p:nvPicPr>
        <p:blipFill>
          <a:blip r:embed="rId4"/>
          <a:stretch>
            <a:fillRect/>
          </a:stretch>
        </p:blipFill>
        <p:spPr>
          <a:xfrm>
            <a:off x="1097280" y="2468880"/>
            <a:ext cx="320040" cy="320040"/>
          </a:xfrm>
          <a:prstGeom prst="rect">
            <a:avLst/>
          </a:prstGeom>
        </p:spPr>
      </p:pic>
      <p:sp>
        <p:nvSpPr>
          <p:cNvPr id="7" name="Text 3"/>
          <p:cNvSpPr/>
          <p:nvPr/>
        </p:nvSpPr>
        <p:spPr>
          <a:xfrm>
            <a:off x="1554480" y="2377440"/>
            <a:ext cx="6400800" cy="1188720"/>
          </a:xfrm>
          <a:prstGeom prst="rect">
            <a:avLst/>
          </a:prstGeom>
          <a:noFill/>
          <a:ln/>
        </p:spPr>
        <p:txBody>
          <a:bodyPr wrap="square" rtlCol="0" anchor="ctr"/>
          <a:lstStyle/>
          <a:p>
            <a:pPr marL="0" indent="0">
              <a:buNone/>
            </a:pPr>
            <a:r>
              <a:rPr lang="en-US" sz="1300" i="1" dirty="0">
                <a:solidFill>
                  <a:srgbClr val="92D050"/>
                </a:solidFill>
                <a:latin typeface="Calibri" pitchFamily="34" charset="0"/>
                <a:ea typeface="Calibri" pitchFamily="34" charset="-122"/>
                <a:cs typeface="Calibri" pitchFamily="34" charset="-120"/>
              </a:rPr>
              <a:t>There may be extensive existential questions, and providing opportunities during follow-up visits for team members to explore these has a great deal of value. Understanding how veterans view their service, whether positive or negative, has implications for how they view their disease.</a:t>
            </a:r>
            <a:endParaRPr lang="en-US" sz="1300" dirty="0"/>
          </a:p>
        </p:txBody>
      </p:sp>
      <p:sp>
        <p:nvSpPr>
          <p:cNvPr id="8" name="Shape 4"/>
          <p:cNvSpPr/>
          <p:nvPr/>
        </p:nvSpPr>
        <p:spPr>
          <a:xfrm>
            <a:off x="3200400" y="3794760"/>
            <a:ext cx="2743200" cy="27432"/>
          </a:xfrm>
          <a:prstGeom prst="rect">
            <a:avLst/>
          </a:prstGeom>
          <a:solidFill>
            <a:srgbClr val="C8A951"/>
          </a:solidFill>
          <a:ln/>
        </p:spPr>
        <p:txBody>
          <a:bodyPr/>
          <a:lstStyle/>
          <a:p>
            <a:endParaRPr lang="en-US"/>
          </a:p>
        </p:txBody>
      </p:sp>
      <p:sp>
        <p:nvSpPr>
          <p:cNvPr id="9" name="Text 5"/>
          <p:cNvSpPr/>
          <p:nvPr/>
        </p:nvSpPr>
        <p:spPr>
          <a:xfrm>
            <a:off x="731520" y="3931920"/>
            <a:ext cx="7680960" cy="457200"/>
          </a:xfrm>
          <a:prstGeom prst="rect">
            <a:avLst/>
          </a:prstGeom>
          <a:noFill/>
          <a:ln/>
        </p:spPr>
        <p:txBody>
          <a:bodyPr wrap="square" rtlCol="0" anchor="ctr"/>
          <a:lstStyle/>
          <a:p>
            <a:pPr marL="0" indent="0" algn="ctr">
              <a:buNone/>
            </a:pPr>
            <a:r>
              <a:rPr lang="en-US" sz="2000" dirty="0">
                <a:solidFill>
                  <a:srgbClr val="FFFFFF"/>
                </a:solidFill>
                <a:latin typeface="Calibri" pitchFamily="34" charset="0"/>
                <a:ea typeface="Calibri" pitchFamily="34" charset="-122"/>
                <a:cs typeface="Calibri" pitchFamily="34" charset="-120"/>
              </a:rPr>
              <a:t>Questions &amp; Discussion</a:t>
            </a:r>
            <a:endParaRPr lang="en-US" sz="2000" dirty="0"/>
          </a:p>
        </p:txBody>
      </p:sp>
      <p:sp>
        <p:nvSpPr>
          <p:cNvPr id="10" name="Text 6"/>
          <p:cNvSpPr/>
          <p:nvPr/>
        </p:nvSpPr>
        <p:spPr>
          <a:xfrm>
            <a:off x="731520" y="4434840"/>
            <a:ext cx="7680960" cy="365760"/>
          </a:xfrm>
          <a:prstGeom prst="rect">
            <a:avLst/>
          </a:prstGeom>
          <a:noFill/>
          <a:ln/>
        </p:spPr>
        <p:txBody>
          <a:bodyPr wrap="square" rtlCol="0" anchor="ctr"/>
          <a:lstStyle/>
          <a:p>
            <a:pPr marL="0" indent="0" algn="ctr">
              <a:buNone/>
            </a:pPr>
            <a:r>
              <a:rPr lang="en-US" sz="1100" b="1" kern="0" spc="400" dirty="0">
                <a:solidFill>
                  <a:srgbClr val="C8A951"/>
                </a:solidFill>
                <a:latin typeface="Calibri" pitchFamily="34" charset="0"/>
                <a:ea typeface="Calibri" pitchFamily="34" charset="-122"/>
                <a:cs typeface="Calibri" pitchFamily="34" charset="-120"/>
              </a:rPr>
              <a:t>KEYSTONE HOSPICE</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00804A"/>
          </a:solidFill>
          <a:ln/>
        </p:spPr>
        <p:txBody>
          <a:bodyPr/>
          <a:lstStyle/>
          <a:p>
            <a:endParaRPr lang="en-US"/>
          </a:p>
        </p:txBody>
      </p:sp>
      <p:sp>
        <p:nvSpPr>
          <p:cNvPr id="3" name="Text 1"/>
          <p:cNvSpPr/>
          <p:nvPr/>
        </p:nvSpPr>
        <p:spPr>
          <a:xfrm>
            <a:off x="640080" y="45720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Disclosure</a:t>
            </a:r>
            <a:endParaRPr lang="en-US" sz="3600" dirty="0"/>
          </a:p>
        </p:txBody>
      </p:sp>
      <p:sp>
        <p:nvSpPr>
          <p:cNvPr id="4" name="Shape 2"/>
          <p:cNvSpPr/>
          <p:nvPr/>
        </p:nvSpPr>
        <p:spPr>
          <a:xfrm>
            <a:off x="640080" y="1645920"/>
            <a:ext cx="7863840" cy="18288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5" name="Shape 3"/>
          <p:cNvSpPr/>
          <p:nvPr/>
        </p:nvSpPr>
        <p:spPr>
          <a:xfrm>
            <a:off x="640080" y="1645920"/>
            <a:ext cx="54864" cy="1828800"/>
          </a:xfrm>
          <a:prstGeom prst="rect">
            <a:avLst/>
          </a:prstGeom>
          <a:solidFill>
            <a:srgbClr val="00804A"/>
          </a:solidFill>
          <a:ln/>
        </p:spPr>
        <p:txBody>
          <a:bodyPr/>
          <a:lstStyle/>
          <a:p>
            <a:endParaRPr lang="en-US"/>
          </a:p>
        </p:txBody>
      </p:sp>
      <p:sp>
        <p:nvSpPr>
          <p:cNvPr id="6" name="Text 4"/>
          <p:cNvSpPr/>
          <p:nvPr/>
        </p:nvSpPr>
        <p:spPr>
          <a:xfrm>
            <a:off x="1097280" y="1645920"/>
            <a:ext cx="7132320" cy="1828800"/>
          </a:xfrm>
          <a:prstGeom prst="rect">
            <a:avLst/>
          </a:prstGeom>
          <a:noFill/>
          <a:ln/>
        </p:spPr>
        <p:txBody>
          <a:bodyPr wrap="square" rtlCol="0" anchor="ctr"/>
          <a:lstStyle/>
          <a:p>
            <a:pPr marL="0" indent="0" algn="l">
              <a:buNone/>
            </a:pPr>
            <a:r>
              <a:rPr lang="en-US" sz="1600" dirty="0">
                <a:solidFill>
                  <a:srgbClr val="4A4A4A"/>
                </a:solidFill>
                <a:latin typeface="Calibri" pitchFamily="34" charset="0"/>
                <a:ea typeface="Calibri" pitchFamily="34" charset="-122"/>
                <a:cs typeface="Calibri" pitchFamily="34" charset="-120"/>
              </a:rPr>
              <a:t>Keystone Hospice, faculty for this educational event, has no relevant financial relationship with ineligible companies to disclose.</a:t>
            </a:r>
            <a:endParaRPr lang="en-US" sz="1600" dirty="0"/>
          </a:p>
        </p:txBody>
      </p:sp>
      <p:pic>
        <p:nvPicPr>
          <p:cNvPr id="7" name="Image 0" descr="preencoded.png"/>
          <p:cNvPicPr>
            <a:picLocks noChangeAspect="1"/>
          </p:cNvPicPr>
          <p:nvPr/>
        </p:nvPicPr>
        <p:blipFill>
          <a:blip r:embed="rId3"/>
          <a:stretch>
            <a:fillRect/>
          </a:stretch>
        </p:blipFill>
        <p:spPr>
          <a:xfrm>
            <a:off x="7863840" y="4114800"/>
            <a:ext cx="548640" cy="5486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About the Presenter</a:t>
            </a:r>
            <a:endParaRPr lang="en-US" sz="3600" dirty="0"/>
          </a:p>
        </p:txBody>
      </p:sp>
      <p:sp>
        <p:nvSpPr>
          <p:cNvPr id="4" name="Text 2"/>
          <p:cNvSpPr/>
          <p:nvPr/>
        </p:nvSpPr>
        <p:spPr>
          <a:xfrm>
            <a:off x="640080" y="1097280"/>
            <a:ext cx="8229600" cy="1097280"/>
          </a:xfrm>
          <a:prstGeom prst="rect">
            <a:avLst/>
          </a:prstGeom>
          <a:noFill/>
          <a:ln/>
        </p:spPr>
        <p:txBody>
          <a:bodyPr wrap="square" lIns="0" tIns="0" rIns="0" bIns="0" rtlCol="0" anchor="t"/>
          <a:lstStyle/>
          <a:p>
            <a:pPr marL="0" indent="0">
              <a:buNone/>
            </a:pPr>
            <a:r>
              <a:rPr lang="en-US" sz="2200" b="1" dirty="0">
                <a:solidFill>
                  <a:srgbClr val="1B3A2D"/>
                </a:solidFill>
                <a:latin typeface="Georgia" pitchFamily="34" charset="0"/>
                <a:ea typeface="Georgia" pitchFamily="34" charset="-122"/>
                <a:cs typeface="Georgia" pitchFamily="34" charset="-120"/>
              </a:rPr>
              <a:t>Leonard "Lenny" Jensen</a:t>
            </a:r>
            <a:endParaRPr lang="en-US" sz="2200" dirty="0"/>
          </a:p>
          <a:p>
            <a:pPr marL="0" indent="0">
              <a:buNone/>
            </a:pPr>
            <a:r>
              <a:rPr lang="en-US" sz="1400" b="1" dirty="0">
                <a:solidFill>
                  <a:srgbClr val="00804A"/>
                </a:solidFill>
                <a:latin typeface="Calibri" pitchFamily="34" charset="0"/>
                <a:ea typeface="Calibri" pitchFamily="34" charset="-122"/>
                <a:cs typeface="Calibri" pitchFamily="34" charset="-120"/>
              </a:rPr>
              <a:t>MSN, FNP-C  |  U.S. Army Veteran</a:t>
            </a:r>
            <a:endParaRPr lang="en-US" sz="2200" dirty="0"/>
          </a:p>
          <a:p>
            <a:pPr marL="0" indent="0">
              <a:buNone/>
            </a:pPr>
            <a:r>
              <a:rPr lang="en-US" sz="1300" dirty="0">
                <a:solidFill>
                  <a:srgbClr val="4A4A4A"/>
                </a:solidFill>
                <a:latin typeface="Calibri" pitchFamily="34" charset="0"/>
                <a:ea typeface="Calibri" pitchFamily="34" charset="-122"/>
                <a:cs typeface="Calibri" pitchFamily="34" charset="-120"/>
              </a:rPr>
              <a:t>President, Keystone Hospice  |  Family Nurse Practitioner</a:t>
            </a:r>
            <a:endParaRPr lang="en-US" sz="2200" dirty="0"/>
          </a:p>
        </p:txBody>
      </p:sp>
      <p:sp>
        <p:nvSpPr>
          <p:cNvPr id="5" name="Shape 3"/>
          <p:cNvSpPr/>
          <p:nvPr/>
        </p:nvSpPr>
        <p:spPr>
          <a:xfrm>
            <a:off x="640080" y="2377440"/>
            <a:ext cx="3840480" cy="22860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6" name="Shape 4"/>
          <p:cNvSpPr/>
          <p:nvPr/>
        </p:nvSpPr>
        <p:spPr>
          <a:xfrm>
            <a:off x="640080" y="2377440"/>
            <a:ext cx="3840480" cy="45720"/>
          </a:xfrm>
          <a:prstGeom prst="rect">
            <a:avLst/>
          </a:prstGeom>
          <a:solidFill>
            <a:srgbClr val="C8A951"/>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914400" y="2560320"/>
            <a:ext cx="320040" cy="320040"/>
          </a:xfrm>
          <a:prstGeom prst="rect">
            <a:avLst/>
          </a:prstGeom>
        </p:spPr>
      </p:pic>
      <p:sp>
        <p:nvSpPr>
          <p:cNvPr id="8" name="Text 5"/>
          <p:cNvSpPr/>
          <p:nvPr/>
        </p:nvSpPr>
        <p:spPr>
          <a:xfrm>
            <a:off x="1371600" y="2514600"/>
            <a:ext cx="2743200" cy="36576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Military Service</a:t>
            </a:r>
            <a:endParaRPr lang="en-US" sz="1400" dirty="0"/>
          </a:p>
        </p:txBody>
      </p:sp>
      <p:sp>
        <p:nvSpPr>
          <p:cNvPr id="9" name="Text 6"/>
          <p:cNvSpPr/>
          <p:nvPr/>
        </p:nvSpPr>
        <p:spPr>
          <a:xfrm>
            <a:off x="914400" y="2971800"/>
            <a:ext cx="3291840" cy="1554480"/>
          </a:xfrm>
          <a:prstGeom prst="rect">
            <a:avLst/>
          </a:prstGeom>
          <a:noFill/>
          <a:ln/>
        </p:spPr>
        <p:txBody>
          <a:bodyPr wrap="square" rtlCol="0" anchor="t"/>
          <a:lstStyle/>
          <a:p>
            <a:pPr marL="0" indent="0" algn="l">
              <a:buNone/>
            </a:pPr>
            <a:r>
              <a:rPr lang="en-US" sz="1100" dirty="0">
                <a:solidFill>
                  <a:srgbClr val="4A4A4A"/>
                </a:solidFill>
                <a:latin typeface="Calibri" pitchFamily="34" charset="0"/>
                <a:ea typeface="Calibri" pitchFamily="34" charset="-122"/>
                <a:cs typeface="Calibri" pitchFamily="34" charset="-120"/>
              </a:rPr>
              <a:t>16-year U.S. Army career beginning as a Private at age 18. Achieved Sergeant rank in 5 years, earned the competitive Green to Gold scholarship. Commissioned as an officer in the Army Nurse Corps. Specialized in acute care, ICU, and mental health.</a:t>
            </a:r>
            <a:endParaRPr lang="en-US" sz="1100" dirty="0"/>
          </a:p>
        </p:txBody>
      </p:sp>
      <p:sp>
        <p:nvSpPr>
          <p:cNvPr id="10" name="Shape 7"/>
          <p:cNvSpPr/>
          <p:nvPr/>
        </p:nvSpPr>
        <p:spPr>
          <a:xfrm>
            <a:off x="4663440" y="2377440"/>
            <a:ext cx="3840480" cy="22860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1" name="Shape 8"/>
          <p:cNvSpPr/>
          <p:nvPr/>
        </p:nvSpPr>
        <p:spPr>
          <a:xfrm>
            <a:off x="4663440" y="2377440"/>
            <a:ext cx="3840480" cy="45720"/>
          </a:xfrm>
          <a:prstGeom prst="rect">
            <a:avLst/>
          </a:prstGeom>
          <a:solidFill>
            <a:srgbClr val="00804A"/>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4937760" y="2560320"/>
            <a:ext cx="320040" cy="320040"/>
          </a:xfrm>
          <a:prstGeom prst="rect">
            <a:avLst/>
          </a:prstGeom>
        </p:spPr>
      </p:pic>
      <p:sp>
        <p:nvSpPr>
          <p:cNvPr id="13" name="Text 9"/>
          <p:cNvSpPr/>
          <p:nvPr/>
        </p:nvSpPr>
        <p:spPr>
          <a:xfrm>
            <a:off x="5394960" y="2514600"/>
            <a:ext cx="2743200" cy="36576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Clinical Leadership</a:t>
            </a:r>
            <a:endParaRPr lang="en-US" sz="1400" dirty="0"/>
          </a:p>
        </p:txBody>
      </p:sp>
      <p:sp>
        <p:nvSpPr>
          <p:cNvPr id="14" name="Text 10"/>
          <p:cNvSpPr/>
          <p:nvPr/>
        </p:nvSpPr>
        <p:spPr>
          <a:xfrm>
            <a:off x="4937760" y="2971800"/>
            <a:ext cx="3291840" cy="1554480"/>
          </a:xfrm>
          <a:prstGeom prst="rect">
            <a:avLst/>
          </a:prstGeom>
          <a:noFill/>
          <a:ln/>
        </p:spPr>
        <p:txBody>
          <a:bodyPr wrap="square" rtlCol="0" anchor="t"/>
          <a:lstStyle/>
          <a:p>
            <a:pPr marL="0" indent="0" algn="l">
              <a:buNone/>
            </a:pPr>
            <a:r>
              <a:rPr lang="en-US" sz="1100" dirty="0">
                <a:solidFill>
                  <a:srgbClr val="4A4A4A"/>
                </a:solidFill>
                <a:latin typeface="Calibri" pitchFamily="34" charset="0"/>
                <a:ea typeface="Calibri" pitchFamily="34" charset="-122"/>
                <a:cs typeface="Calibri" pitchFamily="34" charset="-120"/>
              </a:rPr>
              <a:t>24+ years of healthcare experience spanning geriatric, palliative, and hospice care. Founded Serenity Hospice (2005), led operations at Hospice Partners of America, and built Keystone Hospice into an NHPCO Level 5 We Honor Veterans partner.</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Learning Objectives</a:t>
            </a:r>
            <a:endParaRPr lang="en-US" sz="3600" dirty="0"/>
          </a:p>
        </p:txBody>
      </p:sp>
      <p:sp>
        <p:nvSpPr>
          <p:cNvPr id="4" name="Text 2"/>
          <p:cNvSpPr/>
          <p:nvPr/>
        </p:nvSpPr>
        <p:spPr>
          <a:xfrm>
            <a:off x="640080" y="914400"/>
            <a:ext cx="7772400" cy="457200"/>
          </a:xfrm>
          <a:prstGeom prst="rect">
            <a:avLst/>
          </a:prstGeom>
          <a:noFill/>
          <a:ln/>
        </p:spPr>
        <p:txBody>
          <a:bodyPr wrap="square" lIns="0" tIns="0" rIns="0" bIns="0" rtlCol="0" anchor="ctr"/>
          <a:lstStyle/>
          <a:p>
            <a:pPr marL="0" indent="0">
              <a:buNone/>
            </a:pPr>
            <a:r>
              <a:rPr lang="en-US" sz="1400" i="1" dirty="0">
                <a:solidFill>
                  <a:srgbClr val="6B6B6B"/>
                </a:solidFill>
                <a:latin typeface="Calibri" pitchFamily="34" charset="0"/>
                <a:ea typeface="Calibri" pitchFamily="34" charset="-122"/>
                <a:cs typeface="Calibri" pitchFamily="34" charset="-120"/>
              </a:rPr>
              <a:t>Upon completing this session, participants will be able to:</a:t>
            </a:r>
            <a:endParaRPr lang="en-US" sz="1400" dirty="0"/>
          </a:p>
        </p:txBody>
      </p:sp>
      <p:sp>
        <p:nvSpPr>
          <p:cNvPr id="5" name="Shape 3"/>
          <p:cNvSpPr/>
          <p:nvPr/>
        </p:nvSpPr>
        <p:spPr>
          <a:xfrm>
            <a:off x="640080" y="1508760"/>
            <a:ext cx="7863840" cy="914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6" name="Shape 4"/>
          <p:cNvSpPr/>
          <p:nvPr/>
        </p:nvSpPr>
        <p:spPr>
          <a:xfrm>
            <a:off x="640080" y="1508760"/>
            <a:ext cx="54864" cy="914400"/>
          </a:xfrm>
          <a:prstGeom prst="rect">
            <a:avLst/>
          </a:prstGeom>
          <a:solidFill>
            <a:srgbClr val="00804A"/>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1005840" y="1737360"/>
            <a:ext cx="411480" cy="411480"/>
          </a:xfrm>
          <a:prstGeom prst="rect">
            <a:avLst/>
          </a:prstGeom>
        </p:spPr>
      </p:pic>
      <p:sp>
        <p:nvSpPr>
          <p:cNvPr id="8" name="Text 5"/>
          <p:cNvSpPr/>
          <p:nvPr/>
        </p:nvSpPr>
        <p:spPr>
          <a:xfrm>
            <a:off x="1645920" y="1581912"/>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Recognize the Veteran Identity</a:t>
            </a:r>
            <a:endParaRPr lang="en-US" sz="1500" dirty="0"/>
          </a:p>
        </p:txBody>
      </p:sp>
      <p:sp>
        <p:nvSpPr>
          <p:cNvPr id="9" name="Text 6"/>
          <p:cNvSpPr/>
          <p:nvPr/>
        </p:nvSpPr>
        <p:spPr>
          <a:xfrm>
            <a:off x="1645920" y="1920240"/>
            <a:ext cx="6583680" cy="457200"/>
          </a:xfrm>
          <a:prstGeom prst="rect">
            <a:avLst/>
          </a:prstGeom>
          <a:noFill/>
          <a:ln/>
        </p:spPr>
        <p:txBody>
          <a:bodyPr wrap="square" lIns="0" tIns="0" rIns="0" bIns="0" rtlCol="0" anchor="ctr"/>
          <a:lstStyle/>
          <a:p>
            <a:pPr marL="0" indent="0">
              <a:buNone/>
            </a:pPr>
            <a:r>
              <a:rPr lang="en-US" sz="1150" dirty="0">
                <a:solidFill>
                  <a:srgbClr val="4A4A4A"/>
                </a:solidFill>
                <a:latin typeface="Calibri" pitchFamily="34" charset="0"/>
                <a:ea typeface="Calibri" pitchFamily="34" charset="-122"/>
                <a:cs typeface="Calibri" pitchFamily="34" charset="-120"/>
              </a:rPr>
              <a:t>Understand how military service shapes identity, values, and behavior in veterans receiving post acute care, and why this matters for clinical outcomes.</a:t>
            </a:r>
            <a:endParaRPr lang="en-US" sz="1150" dirty="0"/>
          </a:p>
        </p:txBody>
      </p:sp>
      <p:sp>
        <p:nvSpPr>
          <p:cNvPr id="10" name="Shape 7"/>
          <p:cNvSpPr/>
          <p:nvPr/>
        </p:nvSpPr>
        <p:spPr>
          <a:xfrm>
            <a:off x="640080" y="2606040"/>
            <a:ext cx="7863840" cy="914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1" name="Shape 8"/>
          <p:cNvSpPr/>
          <p:nvPr/>
        </p:nvSpPr>
        <p:spPr>
          <a:xfrm>
            <a:off x="640080" y="2606040"/>
            <a:ext cx="54864" cy="914400"/>
          </a:xfrm>
          <a:prstGeom prst="rect">
            <a:avLst/>
          </a:prstGeom>
          <a:solidFill>
            <a:srgbClr val="00804A"/>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1005840" y="2834640"/>
            <a:ext cx="411480" cy="411480"/>
          </a:xfrm>
          <a:prstGeom prst="rect">
            <a:avLst/>
          </a:prstGeom>
        </p:spPr>
      </p:pic>
      <p:sp>
        <p:nvSpPr>
          <p:cNvPr id="13" name="Text 9"/>
          <p:cNvSpPr/>
          <p:nvPr/>
        </p:nvSpPr>
        <p:spPr>
          <a:xfrm>
            <a:off x="1645920" y="2679192"/>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Communicate with Cultural Competence</a:t>
            </a:r>
            <a:endParaRPr lang="en-US" sz="1500" dirty="0"/>
          </a:p>
        </p:txBody>
      </p:sp>
      <p:sp>
        <p:nvSpPr>
          <p:cNvPr id="14" name="Text 10"/>
          <p:cNvSpPr/>
          <p:nvPr/>
        </p:nvSpPr>
        <p:spPr>
          <a:xfrm>
            <a:off x="1645920" y="3017520"/>
            <a:ext cx="6583680" cy="457200"/>
          </a:xfrm>
          <a:prstGeom prst="rect">
            <a:avLst/>
          </a:prstGeom>
          <a:noFill/>
          <a:ln/>
        </p:spPr>
        <p:txBody>
          <a:bodyPr wrap="square" lIns="0" tIns="0" rIns="0" bIns="0" rtlCol="0" anchor="ctr"/>
          <a:lstStyle/>
          <a:p>
            <a:pPr marL="0" indent="0">
              <a:buNone/>
            </a:pPr>
            <a:r>
              <a:rPr lang="en-US" sz="1150" dirty="0">
                <a:solidFill>
                  <a:srgbClr val="4A4A4A"/>
                </a:solidFill>
                <a:latin typeface="Calibri" pitchFamily="34" charset="0"/>
                <a:ea typeface="Calibri" pitchFamily="34" charset="-122"/>
                <a:cs typeface="Calibri" pitchFamily="34" charset="-120"/>
              </a:rPr>
              <a:t>Apply effective strategies for initiating conversations about military service, screening for PTS, and building trust with veteran patients across all care settings.</a:t>
            </a:r>
            <a:endParaRPr lang="en-US" sz="1150" dirty="0"/>
          </a:p>
        </p:txBody>
      </p:sp>
      <p:sp>
        <p:nvSpPr>
          <p:cNvPr id="15" name="Shape 11"/>
          <p:cNvSpPr/>
          <p:nvPr/>
        </p:nvSpPr>
        <p:spPr>
          <a:xfrm>
            <a:off x="640080" y="3703320"/>
            <a:ext cx="7863840" cy="914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6" name="Shape 12"/>
          <p:cNvSpPr/>
          <p:nvPr/>
        </p:nvSpPr>
        <p:spPr>
          <a:xfrm>
            <a:off x="640080" y="3703320"/>
            <a:ext cx="54864" cy="914400"/>
          </a:xfrm>
          <a:prstGeom prst="rect">
            <a:avLst/>
          </a:prstGeom>
          <a:solidFill>
            <a:srgbClr val="00804A"/>
          </a:solidFill>
          <a:ln/>
        </p:spPr>
        <p:txBody>
          <a:bodyPr/>
          <a:lstStyle/>
          <a:p>
            <a:endParaRPr lang="en-US"/>
          </a:p>
        </p:txBody>
      </p:sp>
      <p:pic>
        <p:nvPicPr>
          <p:cNvPr id="17" name="Image 2" descr="preencoded.png"/>
          <p:cNvPicPr>
            <a:picLocks noChangeAspect="1"/>
          </p:cNvPicPr>
          <p:nvPr/>
        </p:nvPicPr>
        <p:blipFill>
          <a:blip r:embed="rId5"/>
          <a:stretch>
            <a:fillRect/>
          </a:stretch>
        </p:blipFill>
        <p:spPr>
          <a:xfrm>
            <a:off x="1005840" y="3931920"/>
            <a:ext cx="411480" cy="411480"/>
          </a:xfrm>
          <a:prstGeom prst="rect">
            <a:avLst/>
          </a:prstGeom>
        </p:spPr>
      </p:pic>
      <p:sp>
        <p:nvSpPr>
          <p:cNvPr id="18" name="Text 13"/>
          <p:cNvSpPr/>
          <p:nvPr/>
        </p:nvSpPr>
        <p:spPr>
          <a:xfrm>
            <a:off x="1645920" y="3776472"/>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Adapt Care Approaches</a:t>
            </a:r>
            <a:endParaRPr lang="en-US" sz="1500" dirty="0"/>
          </a:p>
        </p:txBody>
      </p:sp>
      <p:sp>
        <p:nvSpPr>
          <p:cNvPr id="19" name="Text 14"/>
          <p:cNvSpPr/>
          <p:nvPr/>
        </p:nvSpPr>
        <p:spPr>
          <a:xfrm>
            <a:off x="1645920" y="4114800"/>
            <a:ext cx="6583680" cy="457200"/>
          </a:xfrm>
          <a:prstGeom prst="rect">
            <a:avLst/>
          </a:prstGeom>
          <a:noFill/>
          <a:ln/>
        </p:spPr>
        <p:txBody>
          <a:bodyPr wrap="square" lIns="0" tIns="0" rIns="0" bIns="0" rtlCol="0" anchor="ctr"/>
          <a:lstStyle/>
          <a:p>
            <a:pPr marL="0" indent="0">
              <a:buNone/>
            </a:pPr>
            <a:r>
              <a:rPr lang="en-US" sz="1150" dirty="0">
                <a:solidFill>
                  <a:srgbClr val="4A4A4A"/>
                </a:solidFill>
                <a:latin typeface="Calibri" pitchFamily="34" charset="0"/>
                <a:ea typeface="Calibri" pitchFamily="34" charset="-122"/>
                <a:cs typeface="Calibri" pitchFamily="34" charset="-120"/>
              </a:rPr>
              <a:t>Identify practical modifications to care plans that account for veteran-specific concerns including PTSD triggers, stoicism, social isolation, and end-of-life preferences.</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Veterans in Post Acute Care</a:t>
            </a:r>
            <a:endParaRPr lang="en-US" sz="3600" dirty="0"/>
          </a:p>
        </p:txBody>
      </p:sp>
      <p:sp>
        <p:nvSpPr>
          <p:cNvPr id="4" name="Text 2"/>
          <p:cNvSpPr/>
          <p:nvPr/>
        </p:nvSpPr>
        <p:spPr>
          <a:xfrm>
            <a:off x="640080" y="868680"/>
            <a:ext cx="7315200" cy="365760"/>
          </a:xfrm>
          <a:prstGeom prst="rect">
            <a:avLst/>
          </a:prstGeom>
          <a:noFill/>
          <a:ln/>
        </p:spPr>
        <p:txBody>
          <a:bodyPr wrap="square" lIns="0" tIns="0" rIns="0" bIns="0" rtlCol="0" anchor="ctr"/>
          <a:lstStyle/>
          <a:p>
            <a:pPr marL="0" indent="0">
              <a:buNone/>
            </a:pPr>
            <a:r>
              <a:rPr lang="en-US" sz="1300" i="1" dirty="0">
                <a:solidFill>
                  <a:srgbClr val="6B6B6B"/>
                </a:solidFill>
                <a:latin typeface="Calibri" pitchFamily="34" charset="0"/>
                <a:ea typeface="Calibri" pitchFamily="34" charset="-122"/>
                <a:cs typeface="Calibri" pitchFamily="34" charset="-120"/>
              </a:rPr>
              <a:t>Why understanding veteran culture is essential for every care provider</a:t>
            </a:r>
            <a:endParaRPr lang="en-US" sz="1300" dirty="0"/>
          </a:p>
        </p:txBody>
      </p:sp>
      <p:sp>
        <p:nvSpPr>
          <p:cNvPr id="5" name="Shape 3"/>
          <p:cNvSpPr/>
          <p:nvPr/>
        </p:nvSpPr>
        <p:spPr>
          <a:xfrm>
            <a:off x="640080" y="1463040"/>
            <a:ext cx="3840480" cy="13716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6" name="Text 4"/>
          <p:cNvSpPr/>
          <p:nvPr/>
        </p:nvSpPr>
        <p:spPr>
          <a:xfrm>
            <a:off x="640080" y="1600200"/>
            <a:ext cx="3840480" cy="594360"/>
          </a:xfrm>
          <a:prstGeom prst="rect">
            <a:avLst/>
          </a:prstGeom>
          <a:noFill/>
          <a:ln/>
        </p:spPr>
        <p:txBody>
          <a:bodyPr wrap="square" lIns="0" tIns="0" rIns="0" bIns="0" rtlCol="0" anchor="ctr"/>
          <a:lstStyle/>
          <a:p>
            <a:pPr marL="0" indent="0" algn="ctr">
              <a:buNone/>
            </a:pPr>
            <a:r>
              <a:rPr lang="en-US" sz="3600" b="1" dirty="0">
                <a:solidFill>
                  <a:srgbClr val="00804A"/>
                </a:solidFill>
                <a:latin typeface="Georgia" pitchFamily="34" charset="0"/>
                <a:ea typeface="Georgia" pitchFamily="34" charset="-122"/>
                <a:cs typeface="Georgia" pitchFamily="34" charset="-120"/>
              </a:rPr>
              <a:t>49%</a:t>
            </a:r>
            <a:endParaRPr lang="en-US" sz="3600" dirty="0"/>
          </a:p>
        </p:txBody>
      </p:sp>
      <p:sp>
        <p:nvSpPr>
          <p:cNvPr id="7" name="Text 5"/>
          <p:cNvSpPr/>
          <p:nvPr/>
        </p:nvSpPr>
        <p:spPr>
          <a:xfrm>
            <a:off x="640080" y="2194560"/>
            <a:ext cx="3840480" cy="502920"/>
          </a:xfrm>
          <a:prstGeom prst="rect">
            <a:avLst/>
          </a:prstGeom>
          <a:noFill/>
          <a:ln/>
        </p:spPr>
        <p:txBody>
          <a:bodyPr wrap="square" lIns="0" tIns="0" rIns="0" bIns="0" rtlCol="0" anchor="ctr"/>
          <a:lstStyle/>
          <a:p>
            <a:pPr marL="0" indent="0" algn="ctr">
              <a:buNone/>
            </a:pPr>
            <a:r>
              <a:rPr lang="en-US" sz="1200" dirty="0">
                <a:solidFill>
                  <a:srgbClr val="4A4A4A"/>
                </a:solidFill>
                <a:latin typeface="Calibri" pitchFamily="34" charset="0"/>
                <a:ea typeface="Calibri" pitchFamily="34" charset="-122"/>
                <a:cs typeface="Calibri" pitchFamily="34" charset="-120"/>
              </a:rPr>
              <a:t>of veterans are</a:t>
            </a:r>
            <a:endParaRPr lang="en-US" sz="1200" dirty="0"/>
          </a:p>
          <a:p>
            <a:pPr marL="0" indent="0" algn="ctr">
              <a:buNone/>
            </a:pPr>
            <a:r>
              <a:rPr lang="en-US" sz="1200" dirty="0">
                <a:solidFill>
                  <a:srgbClr val="4A4A4A"/>
                </a:solidFill>
                <a:latin typeface="Calibri" pitchFamily="34" charset="0"/>
                <a:ea typeface="Calibri" pitchFamily="34" charset="-122"/>
                <a:cs typeface="Calibri" pitchFamily="34" charset="-120"/>
              </a:rPr>
              <a:t>age 65 or older</a:t>
            </a:r>
            <a:endParaRPr lang="en-US" sz="1200" dirty="0"/>
          </a:p>
        </p:txBody>
      </p:sp>
      <p:sp>
        <p:nvSpPr>
          <p:cNvPr id="8" name="Shape 6"/>
          <p:cNvSpPr/>
          <p:nvPr/>
        </p:nvSpPr>
        <p:spPr>
          <a:xfrm>
            <a:off x="4663440" y="1463040"/>
            <a:ext cx="3840480" cy="13716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9" name="Text 7"/>
          <p:cNvSpPr/>
          <p:nvPr/>
        </p:nvSpPr>
        <p:spPr>
          <a:xfrm>
            <a:off x="4663440" y="1600200"/>
            <a:ext cx="3840480" cy="594360"/>
          </a:xfrm>
          <a:prstGeom prst="rect">
            <a:avLst/>
          </a:prstGeom>
          <a:noFill/>
          <a:ln/>
        </p:spPr>
        <p:txBody>
          <a:bodyPr wrap="square" lIns="0" tIns="0" rIns="0" bIns="0" rtlCol="0" anchor="ctr"/>
          <a:lstStyle/>
          <a:p>
            <a:pPr marL="0" indent="0" algn="ctr">
              <a:buNone/>
            </a:pPr>
            <a:r>
              <a:rPr lang="en-US" sz="3600" b="1" dirty="0">
                <a:solidFill>
                  <a:srgbClr val="00804A"/>
                </a:solidFill>
                <a:latin typeface="Georgia" pitchFamily="34" charset="0"/>
                <a:ea typeface="Georgia" pitchFamily="34" charset="-122"/>
                <a:cs typeface="Georgia" pitchFamily="34" charset="-120"/>
              </a:rPr>
              <a:t>50,000+</a:t>
            </a:r>
            <a:endParaRPr lang="en-US" sz="3600" dirty="0"/>
          </a:p>
        </p:txBody>
      </p:sp>
      <p:sp>
        <p:nvSpPr>
          <p:cNvPr id="10" name="Text 8"/>
          <p:cNvSpPr/>
          <p:nvPr/>
        </p:nvSpPr>
        <p:spPr>
          <a:xfrm>
            <a:off x="4663440" y="2194560"/>
            <a:ext cx="3840480" cy="502920"/>
          </a:xfrm>
          <a:prstGeom prst="rect">
            <a:avLst/>
          </a:prstGeom>
          <a:noFill/>
          <a:ln/>
        </p:spPr>
        <p:txBody>
          <a:bodyPr wrap="square" lIns="0" tIns="0" rIns="0" bIns="0" rtlCol="0" anchor="ctr"/>
          <a:lstStyle/>
          <a:p>
            <a:pPr marL="0" indent="0" algn="ctr">
              <a:buNone/>
            </a:pPr>
            <a:r>
              <a:rPr lang="en-US" sz="1200" dirty="0">
                <a:solidFill>
                  <a:srgbClr val="4A4A4A"/>
                </a:solidFill>
                <a:latin typeface="Calibri" pitchFamily="34" charset="0"/>
                <a:ea typeface="Calibri" pitchFamily="34" charset="-122"/>
                <a:cs typeface="Calibri" pitchFamily="34" charset="-120"/>
              </a:rPr>
              <a:t>veterans die</a:t>
            </a:r>
            <a:endParaRPr lang="en-US" sz="1200" dirty="0"/>
          </a:p>
          <a:p>
            <a:pPr marL="0" indent="0" algn="ctr">
              <a:buNone/>
            </a:pPr>
            <a:r>
              <a:rPr lang="en-US" sz="1200" dirty="0">
                <a:solidFill>
                  <a:srgbClr val="4A4A4A"/>
                </a:solidFill>
                <a:latin typeface="Calibri" pitchFamily="34" charset="0"/>
                <a:ea typeface="Calibri" pitchFamily="34" charset="-122"/>
                <a:cs typeface="Calibri" pitchFamily="34" charset="-120"/>
              </a:rPr>
              <a:t>each month in the U.S.</a:t>
            </a:r>
            <a:endParaRPr lang="en-US" sz="1200" dirty="0"/>
          </a:p>
        </p:txBody>
      </p:sp>
      <p:sp>
        <p:nvSpPr>
          <p:cNvPr id="11" name="Shape 9"/>
          <p:cNvSpPr/>
          <p:nvPr/>
        </p:nvSpPr>
        <p:spPr>
          <a:xfrm>
            <a:off x="640080" y="3108960"/>
            <a:ext cx="3840480" cy="13716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2" name="Text 10"/>
          <p:cNvSpPr/>
          <p:nvPr/>
        </p:nvSpPr>
        <p:spPr>
          <a:xfrm>
            <a:off x="640080" y="3246120"/>
            <a:ext cx="3840480" cy="594360"/>
          </a:xfrm>
          <a:prstGeom prst="rect">
            <a:avLst/>
          </a:prstGeom>
          <a:noFill/>
          <a:ln/>
        </p:spPr>
        <p:txBody>
          <a:bodyPr wrap="square" lIns="0" tIns="0" rIns="0" bIns="0" rtlCol="0" anchor="ctr"/>
          <a:lstStyle/>
          <a:p>
            <a:pPr marL="0" indent="0" algn="ctr">
              <a:buNone/>
            </a:pPr>
            <a:r>
              <a:rPr lang="en-US" sz="3600" b="1" dirty="0">
                <a:solidFill>
                  <a:srgbClr val="00804A"/>
                </a:solidFill>
                <a:latin typeface="Georgia" pitchFamily="34" charset="0"/>
                <a:ea typeface="Georgia" pitchFamily="34" charset="-122"/>
                <a:cs typeface="Georgia" pitchFamily="34" charset="-120"/>
              </a:rPr>
              <a:t>1 in 4</a:t>
            </a:r>
            <a:endParaRPr lang="en-US" sz="3600" dirty="0"/>
          </a:p>
        </p:txBody>
      </p:sp>
      <p:sp>
        <p:nvSpPr>
          <p:cNvPr id="13" name="Text 11"/>
          <p:cNvSpPr/>
          <p:nvPr/>
        </p:nvSpPr>
        <p:spPr>
          <a:xfrm>
            <a:off x="640080" y="3840480"/>
            <a:ext cx="3840480" cy="502920"/>
          </a:xfrm>
          <a:prstGeom prst="rect">
            <a:avLst/>
          </a:prstGeom>
          <a:noFill/>
          <a:ln/>
        </p:spPr>
        <p:txBody>
          <a:bodyPr wrap="square" lIns="0" tIns="0" rIns="0" bIns="0" rtlCol="0" anchor="ctr"/>
          <a:lstStyle/>
          <a:p>
            <a:pPr marL="0" indent="0" algn="ctr">
              <a:buNone/>
            </a:pPr>
            <a:r>
              <a:rPr lang="en-US" sz="1200" dirty="0">
                <a:solidFill>
                  <a:srgbClr val="4A4A4A"/>
                </a:solidFill>
                <a:latin typeface="Calibri" pitchFamily="34" charset="0"/>
                <a:ea typeface="Calibri" pitchFamily="34" charset="-122"/>
                <a:cs typeface="Calibri" pitchFamily="34" charset="-120"/>
              </a:rPr>
              <a:t>U.S. deaths are</a:t>
            </a:r>
            <a:endParaRPr lang="en-US" sz="1200" dirty="0"/>
          </a:p>
          <a:p>
            <a:pPr marL="0" indent="0" algn="ctr">
              <a:buNone/>
            </a:pPr>
            <a:r>
              <a:rPr lang="en-US" sz="1200" dirty="0">
                <a:solidFill>
                  <a:srgbClr val="4A4A4A"/>
                </a:solidFill>
                <a:latin typeface="Calibri" pitchFamily="34" charset="0"/>
                <a:ea typeface="Calibri" pitchFamily="34" charset="-122"/>
                <a:cs typeface="Calibri" pitchFamily="34" charset="-120"/>
              </a:rPr>
              <a:t>veterans (~28%)</a:t>
            </a:r>
            <a:endParaRPr lang="en-US" sz="1200" dirty="0"/>
          </a:p>
        </p:txBody>
      </p:sp>
      <p:sp>
        <p:nvSpPr>
          <p:cNvPr id="14" name="Shape 12"/>
          <p:cNvSpPr/>
          <p:nvPr/>
        </p:nvSpPr>
        <p:spPr>
          <a:xfrm>
            <a:off x="4663440" y="3108960"/>
            <a:ext cx="3840480" cy="13716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5" name="Text 13"/>
          <p:cNvSpPr/>
          <p:nvPr/>
        </p:nvSpPr>
        <p:spPr>
          <a:xfrm>
            <a:off x="4663440" y="3246120"/>
            <a:ext cx="3840480" cy="594360"/>
          </a:xfrm>
          <a:prstGeom prst="rect">
            <a:avLst/>
          </a:prstGeom>
          <a:noFill/>
          <a:ln/>
        </p:spPr>
        <p:txBody>
          <a:bodyPr wrap="square" lIns="0" tIns="0" rIns="0" bIns="0" rtlCol="0" anchor="ctr"/>
          <a:lstStyle/>
          <a:p>
            <a:pPr marL="0" indent="0" algn="ctr">
              <a:buNone/>
            </a:pPr>
            <a:r>
              <a:rPr lang="en-US" sz="3600" b="1" dirty="0">
                <a:solidFill>
                  <a:srgbClr val="00804A"/>
                </a:solidFill>
                <a:latin typeface="Georgia" pitchFamily="34" charset="0"/>
                <a:ea typeface="Georgia" pitchFamily="34" charset="-122"/>
                <a:cs typeface="Georgia" pitchFamily="34" charset="-120"/>
              </a:rPr>
              <a:t>1.7M</a:t>
            </a:r>
            <a:endParaRPr lang="en-US" sz="3600" dirty="0"/>
          </a:p>
        </p:txBody>
      </p:sp>
      <p:sp>
        <p:nvSpPr>
          <p:cNvPr id="16" name="Text 14"/>
          <p:cNvSpPr/>
          <p:nvPr/>
        </p:nvSpPr>
        <p:spPr>
          <a:xfrm>
            <a:off x="4663440" y="3840480"/>
            <a:ext cx="3840480" cy="502920"/>
          </a:xfrm>
          <a:prstGeom prst="rect">
            <a:avLst/>
          </a:prstGeom>
          <a:noFill/>
          <a:ln/>
        </p:spPr>
        <p:txBody>
          <a:bodyPr wrap="square" lIns="0" tIns="0" rIns="0" bIns="0" rtlCol="0" anchor="ctr"/>
          <a:lstStyle/>
          <a:p>
            <a:pPr marL="0" indent="0" algn="ctr">
              <a:buNone/>
            </a:pPr>
            <a:r>
              <a:rPr lang="en-US" sz="1200" dirty="0">
                <a:solidFill>
                  <a:srgbClr val="4A4A4A"/>
                </a:solidFill>
                <a:latin typeface="Calibri" pitchFamily="34" charset="0"/>
                <a:ea typeface="Calibri" pitchFamily="34" charset="-122"/>
                <a:cs typeface="Calibri" pitchFamily="34" charset="-120"/>
              </a:rPr>
              <a:t>veterans 85+ projected</a:t>
            </a:r>
            <a:endParaRPr lang="en-US" sz="1200" dirty="0"/>
          </a:p>
          <a:p>
            <a:pPr marL="0" indent="0" algn="ctr">
              <a:buNone/>
            </a:pPr>
            <a:r>
              <a:rPr lang="en-US" sz="1200" dirty="0">
                <a:solidFill>
                  <a:srgbClr val="4A4A4A"/>
                </a:solidFill>
                <a:latin typeface="Calibri" pitchFamily="34" charset="0"/>
                <a:ea typeface="Calibri" pitchFamily="34" charset="-122"/>
                <a:cs typeface="Calibri" pitchFamily="34" charset="-120"/>
              </a:rPr>
              <a:t>by 2034 (1.3M today)</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Veterans at End of Life</a:t>
            </a:r>
            <a:endParaRPr lang="en-US" sz="3600" dirty="0"/>
          </a:p>
        </p:txBody>
      </p:sp>
      <p:pic>
        <p:nvPicPr>
          <p:cNvPr id="4" name="Image 0" descr="preencoded.png"/>
          <p:cNvPicPr>
            <a:picLocks noChangeAspect="1"/>
          </p:cNvPicPr>
          <p:nvPr/>
        </p:nvPicPr>
        <p:blipFill>
          <a:blip r:embed="rId3"/>
          <a:stretch>
            <a:fillRect/>
          </a:stretch>
        </p:blipFill>
        <p:spPr>
          <a:xfrm>
            <a:off x="640080" y="1170432"/>
            <a:ext cx="365760" cy="365760"/>
          </a:xfrm>
          <a:prstGeom prst="rect">
            <a:avLst/>
          </a:prstGeom>
        </p:spPr>
      </p:pic>
      <p:sp>
        <p:nvSpPr>
          <p:cNvPr id="5" name="Text 2"/>
          <p:cNvSpPr/>
          <p:nvPr/>
        </p:nvSpPr>
        <p:spPr>
          <a:xfrm>
            <a:off x="1188720" y="1097280"/>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Service Defines Identity</a:t>
            </a:r>
            <a:endParaRPr lang="en-US" sz="1500" dirty="0"/>
          </a:p>
        </p:txBody>
      </p:sp>
      <p:sp>
        <p:nvSpPr>
          <p:cNvPr id="6" name="Text 3"/>
          <p:cNvSpPr/>
          <p:nvPr/>
        </p:nvSpPr>
        <p:spPr>
          <a:xfrm>
            <a:off x="1188720" y="1444752"/>
            <a:ext cx="7315200" cy="36576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Military service can be a core experience in defining the way veterans live and the way they die.</a:t>
            </a:r>
            <a:endParaRPr lang="en-US" sz="1200" dirty="0"/>
          </a:p>
        </p:txBody>
      </p:sp>
      <p:pic>
        <p:nvPicPr>
          <p:cNvPr id="7" name="Image 1" descr="preencoded.png"/>
          <p:cNvPicPr>
            <a:picLocks noChangeAspect="1"/>
          </p:cNvPicPr>
          <p:nvPr/>
        </p:nvPicPr>
        <p:blipFill>
          <a:blip r:embed="rId4"/>
          <a:stretch>
            <a:fillRect/>
          </a:stretch>
        </p:blipFill>
        <p:spPr>
          <a:xfrm>
            <a:off x="640080" y="2130552"/>
            <a:ext cx="365760" cy="365760"/>
          </a:xfrm>
          <a:prstGeom prst="rect">
            <a:avLst/>
          </a:prstGeom>
        </p:spPr>
      </p:pic>
      <p:sp>
        <p:nvSpPr>
          <p:cNvPr id="8" name="Text 4"/>
          <p:cNvSpPr/>
          <p:nvPr/>
        </p:nvSpPr>
        <p:spPr>
          <a:xfrm>
            <a:off x="1188720" y="2057400"/>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Inquiry Has Therapeutic Value</a:t>
            </a:r>
            <a:endParaRPr lang="en-US" sz="1500" dirty="0"/>
          </a:p>
        </p:txBody>
      </p:sp>
      <p:sp>
        <p:nvSpPr>
          <p:cNvPr id="9" name="Text 5"/>
          <p:cNvSpPr/>
          <p:nvPr/>
        </p:nvSpPr>
        <p:spPr>
          <a:xfrm>
            <a:off x="1188720" y="2404872"/>
            <a:ext cx="7315200" cy="36576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Knowing the components of a military history can bridge the silence surrounding war and catalyze end-of-life discussions.</a:t>
            </a:r>
            <a:endParaRPr lang="en-US" sz="1200" dirty="0"/>
          </a:p>
        </p:txBody>
      </p:sp>
      <p:pic>
        <p:nvPicPr>
          <p:cNvPr id="10" name="Image 2" descr="preencoded.png"/>
          <p:cNvPicPr>
            <a:picLocks noChangeAspect="1"/>
          </p:cNvPicPr>
          <p:nvPr/>
        </p:nvPicPr>
        <p:blipFill>
          <a:blip r:embed="rId5"/>
          <a:stretch>
            <a:fillRect/>
          </a:stretch>
        </p:blipFill>
        <p:spPr>
          <a:xfrm>
            <a:off x="640080" y="3090672"/>
            <a:ext cx="365760" cy="365760"/>
          </a:xfrm>
          <a:prstGeom prst="rect">
            <a:avLst/>
          </a:prstGeom>
        </p:spPr>
      </p:pic>
      <p:sp>
        <p:nvSpPr>
          <p:cNvPr id="11" name="Text 6"/>
          <p:cNvSpPr/>
          <p:nvPr/>
        </p:nvSpPr>
        <p:spPr>
          <a:xfrm>
            <a:off x="1188720" y="3017520"/>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Respect Opens Doors</a:t>
            </a:r>
            <a:endParaRPr lang="en-US" sz="1500" dirty="0"/>
          </a:p>
        </p:txBody>
      </p:sp>
      <p:sp>
        <p:nvSpPr>
          <p:cNvPr id="12" name="Text 7"/>
          <p:cNvSpPr/>
          <p:nvPr/>
        </p:nvSpPr>
        <p:spPr>
          <a:xfrm>
            <a:off x="1188720" y="3364992"/>
            <a:ext cx="7315200" cy="36576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Polite inquiry about military service creates an atmosphere of respect. Know their service era, branch, and conflict.</a:t>
            </a:r>
            <a:endParaRPr lang="en-US" sz="1200" dirty="0"/>
          </a:p>
        </p:txBody>
      </p:sp>
      <p:pic>
        <p:nvPicPr>
          <p:cNvPr id="13" name="Image 3" descr="preencoded.png"/>
          <p:cNvPicPr>
            <a:picLocks noChangeAspect="1"/>
          </p:cNvPicPr>
          <p:nvPr/>
        </p:nvPicPr>
        <p:blipFill>
          <a:blip r:embed="rId6"/>
          <a:stretch>
            <a:fillRect/>
          </a:stretch>
        </p:blipFill>
        <p:spPr>
          <a:xfrm>
            <a:off x="640080" y="4050792"/>
            <a:ext cx="365760" cy="365760"/>
          </a:xfrm>
          <a:prstGeom prst="rect">
            <a:avLst/>
          </a:prstGeom>
        </p:spPr>
      </p:pic>
      <p:sp>
        <p:nvSpPr>
          <p:cNvPr id="14" name="Text 8"/>
          <p:cNvSpPr/>
          <p:nvPr/>
        </p:nvSpPr>
        <p:spPr>
          <a:xfrm>
            <a:off x="1188720" y="3977640"/>
            <a:ext cx="64008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Hidden Stories Surface</a:t>
            </a:r>
            <a:endParaRPr lang="en-US" sz="1500" dirty="0"/>
          </a:p>
        </p:txBody>
      </p:sp>
      <p:sp>
        <p:nvSpPr>
          <p:cNvPr id="15" name="Text 9"/>
          <p:cNvSpPr/>
          <p:nvPr/>
        </p:nvSpPr>
        <p:spPr>
          <a:xfrm>
            <a:off x="1188720" y="4325112"/>
            <a:ext cx="7315200" cy="365760"/>
          </a:xfrm>
          <a:prstGeom prst="rect">
            <a:avLst/>
          </a:prstGeom>
          <a:noFill/>
          <a:ln/>
        </p:spPr>
        <p:txBody>
          <a:bodyPr wrap="square" lIns="0" tIns="0" rIns="0" bIns="0" rtlCol="0" anchor="ctr"/>
          <a:lstStyle/>
          <a:p>
            <a:pPr marL="0" indent="0">
              <a:buNone/>
            </a:pPr>
            <a:r>
              <a:rPr lang="en-US" sz="1200" dirty="0">
                <a:solidFill>
                  <a:srgbClr val="4A4A4A"/>
                </a:solidFill>
                <a:latin typeface="Calibri" pitchFamily="34" charset="0"/>
                <a:ea typeface="Calibri" pitchFamily="34" charset="-122"/>
                <a:cs typeface="Calibri" pitchFamily="34" charset="-120"/>
              </a:rPr>
              <a:t>Many veterans share combat experiences with hospice teams that they have never shared with family.</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Understanding Military Culture</a:t>
            </a:r>
            <a:endParaRPr lang="en-US" sz="3600" dirty="0"/>
          </a:p>
        </p:txBody>
      </p:sp>
      <p:sp>
        <p:nvSpPr>
          <p:cNvPr id="4" name="Shape 2"/>
          <p:cNvSpPr/>
          <p:nvPr/>
        </p:nvSpPr>
        <p:spPr>
          <a:xfrm>
            <a:off x="457200" y="1188720"/>
            <a:ext cx="2651760" cy="347472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5" name="Shape 3"/>
          <p:cNvSpPr/>
          <p:nvPr/>
        </p:nvSpPr>
        <p:spPr>
          <a:xfrm>
            <a:off x="457200" y="1188720"/>
            <a:ext cx="2651760" cy="45720"/>
          </a:xfrm>
          <a:prstGeom prst="rect">
            <a:avLst/>
          </a:prstGeom>
          <a:solidFill>
            <a:srgbClr val="00804A"/>
          </a:solidFill>
          <a:ln/>
        </p:spPr>
        <p:txBody>
          <a:bodyPr/>
          <a:lstStyle/>
          <a:p>
            <a:endParaRPr lang="en-US"/>
          </a:p>
        </p:txBody>
      </p:sp>
      <p:sp>
        <p:nvSpPr>
          <p:cNvPr id="6" name="Shape 4"/>
          <p:cNvSpPr/>
          <p:nvPr/>
        </p:nvSpPr>
        <p:spPr>
          <a:xfrm>
            <a:off x="1417320" y="1417320"/>
            <a:ext cx="731520" cy="731520"/>
          </a:xfrm>
          <a:prstGeom prst="ellipse">
            <a:avLst/>
          </a:prstGeom>
          <a:solidFill>
            <a:srgbClr val="F5F0E8"/>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1554480" y="1554480"/>
            <a:ext cx="457200" cy="457200"/>
          </a:xfrm>
          <a:prstGeom prst="rect">
            <a:avLst/>
          </a:prstGeom>
        </p:spPr>
      </p:pic>
      <p:sp>
        <p:nvSpPr>
          <p:cNvPr id="8" name="Text 5"/>
          <p:cNvSpPr/>
          <p:nvPr/>
        </p:nvSpPr>
        <p:spPr>
          <a:xfrm>
            <a:off x="640080" y="2331720"/>
            <a:ext cx="2286000" cy="365760"/>
          </a:xfrm>
          <a:prstGeom prst="rect">
            <a:avLst/>
          </a:prstGeom>
          <a:noFill/>
          <a:ln/>
        </p:spPr>
        <p:txBody>
          <a:bodyPr wrap="square" lIns="0" tIns="0" rIns="0" bIns="0" rtlCol="0" anchor="ctr"/>
          <a:lstStyle/>
          <a:p>
            <a:pPr marL="0" indent="0" algn="ctr">
              <a:buNone/>
            </a:pPr>
            <a:r>
              <a:rPr lang="en-US" sz="1400" b="1" dirty="0">
                <a:solidFill>
                  <a:srgbClr val="1B3A2D"/>
                </a:solidFill>
                <a:latin typeface="Calibri" pitchFamily="34" charset="0"/>
                <a:ea typeface="Calibri" pitchFamily="34" charset="-122"/>
                <a:cs typeface="Calibri" pitchFamily="34" charset="-120"/>
              </a:rPr>
              <a:t>Structure &amp; Rank</a:t>
            </a:r>
            <a:endParaRPr lang="en-US" sz="1400" dirty="0"/>
          </a:p>
        </p:txBody>
      </p:sp>
      <p:sp>
        <p:nvSpPr>
          <p:cNvPr id="9" name="Text 6"/>
          <p:cNvSpPr/>
          <p:nvPr/>
        </p:nvSpPr>
        <p:spPr>
          <a:xfrm>
            <a:off x="640080" y="2743200"/>
            <a:ext cx="2286000" cy="1737360"/>
          </a:xfrm>
          <a:prstGeom prst="rect">
            <a:avLst/>
          </a:prstGeom>
          <a:noFill/>
          <a:ln/>
        </p:spPr>
        <p:txBody>
          <a:bodyPr wrap="square" lIns="0" tIns="0" rIns="0" bIns="0" rtlCol="0" anchor="t"/>
          <a:lstStyle/>
          <a:p>
            <a:pPr marL="0" indent="0" algn="ctr">
              <a:buNone/>
            </a:pPr>
            <a:r>
              <a:rPr lang="en-US" sz="1100" dirty="0">
                <a:solidFill>
                  <a:srgbClr val="4A4A4A"/>
                </a:solidFill>
                <a:latin typeface="Calibri" pitchFamily="34" charset="0"/>
                <a:ea typeface="Calibri" pitchFamily="34" charset="-122"/>
                <a:cs typeface="Calibri" pitchFamily="34" charset="-120"/>
              </a:rPr>
              <a:t>The military operates on hierarchy, clear chains of command, and absolute accountability. Veterans carry this sense of order into every aspect of life.</a:t>
            </a:r>
            <a:endParaRPr lang="en-US" sz="1100" dirty="0"/>
          </a:p>
        </p:txBody>
      </p:sp>
      <p:sp>
        <p:nvSpPr>
          <p:cNvPr id="10" name="Shape 7"/>
          <p:cNvSpPr/>
          <p:nvPr/>
        </p:nvSpPr>
        <p:spPr>
          <a:xfrm>
            <a:off x="3337560" y="1188720"/>
            <a:ext cx="2651760" cy="347472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1" name="Shape 8"/>
          <p:cNvSpPr/>
          <p:nvPr/>
        </p:nvSpPr>
        <p:spPr>
          <a:xfrm>
            <a:off x="3337560" y="1188720"/>
            <a:ext cx="2651760" cy="45720"/>
          </a:xfrm>
          <a:prstGeom prst="rect">
            <a:avLst/>
          </a:prstGeom>
          <a:solidFill>
            <a:srgbClr val="00804A"/>
          </a:solidFill>
          <a:ln/>
        </p:spPr>
        <p:txBody>
          <a:bodyPr/>
          <a:lstStyle/>
          <a:p>
            <a:endParaRPr lang="en-US"/>
          </a:p>
        </p:txBody>
      </p:sp>
      <p:sp>
        <p:nvSpPr>
          <p:cNvPr id="12" name="Shape 9"/>
          <p:cNvSpPr/>
          <p:nvPr/>
        </p:nvSpPr>
        <p:spPr>
          <a:xfrm>
            <a:off x="4297680" y="1417320"/>
            <a:ext cx="731520" cy="731520"/>
          </a:xfrm>
          <a:prstGeom prst="ellipse">
            <a:avLst/>
          </a:prstGeom>
          <a:solidFill>
            <a:srgbClr val="F5F0E8"/>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4434840" y="1554480"/>
            <a:ext cx="457200" cy="457200"/>
          </a:xfrm>
          <a:prstGeom prst="rect">
            <a:avLst/>
          </a:prstGeom>
        </p:spPr>
      </p:pic>
      <p:sp>
        <p:nvSpPr>
          <p:cNvPr id="14" name="Text 10"/>
          <p:cNvSpPr/>
          <p:nvPr/>
        </p:nvSpPr>
        <p:spPr>
          <a:xfrm>
            <a:off x="3520440" y="2331720"/>
            <a:ext cx="2286000" cy="365760"/>
          </a:xfrm>
          <a:prstGeom prst="rect">
            <a:avLst/>
          </a:prstGeom>
          <a:noFill/>
          <a:ln/>
        </p:spPr>
        <p:txBody>
          <a:bodyPr wrap="square" lIns="0" tIns="0" rIns="0" bIns="0" rtlCol="0" anchor="ctr"/>
          <a:lstStyle/>
          <a:p>
            <a:pPr marL="0" indent="0" algn="ctr">
              <a:buNone/>
            </a:pPr>
            <a:r>
              <a:rPr lang="en-US" sz="1400" b="1" dirty="0">
                <a:solidFill>
                  <a:srgbClr val="1B3A2D"/>
                </a:solidFill>
                <a:latin typeface="Calibri" pitchFamily="34" charset="0"/>
                <a:ea typeface="Calibri" pitchFamily="34" charset="-122"/>
                <a:cs typeface="Calibri" pitchFamily="34" charset="-120"/>
              </a:rPr>
              <a:t>Camaraderie &amp; Brotherhood</a:t>
            </a:r>
            <a:endParaRPr lang="en-US" sz="1400" dirty="0"/>
          </a:p>
        </p:txBody>
      </p:sp>
      <p:sp>
        <p:nvSpPr>
          <p:cNvPr id="15" name="Text 11"/>
          <p:cNvSpPr/>
          <p:nvPr/>
        </p:nvSpPr>
        <p:spPr>
          <a:xfrm>
            <a:off x="3520440" y="2743200"/>
            <a:ext cx="2286000" cy="1737360"/>
          </a:xfrm>
          <a:prstGeom prst="rect">
            <a:avLst/>
          </a:prstGeom>
          <a:noFill/>
          <a:ln/>
        </p:spPr>
        <p:txBody>
          <a:bodyPr wrap="square" lIns="0" tIns="0" rIns="0" bIns="0" rtlCol="0" anchor="t"/>
          <a:lstStyle/>
          <a:p>
            <a:pPr marL="0" indent="0" algn="ctr">
              <a:buNone/>
            </a:pPr>
            <a:r>
              <a:rPr lang="en-US" sz="1100" dirty="0">
                <a:solidFill>
                  <a:srgbClr val="4A4A4A"/>
                </a:solidFill>
                <a:latin typeface="Calibri" pitchFamily="34" charset="0"/>
                <a:ea typeface="Calibri" pitchFamily="34" charset="-122"/>
                <a:cs typeface="Calibri" pitchFamily="34" charset="-120"/>
              </a:rPr>
              <a:t>Bonds formed in service are unlike any other. Loss of this community is one of the hardest parts of transition. Two combat vets in the same room will forget their pain.</a:t>
            </a:r>
            <a:endParaRPr lang="en-US" sz="1100" dirty="0"/>
          </a:p>
        </p:txBody>
      </p:sp>
      <p:sp>
        <p:nvSpPr>
          <p:cNvPr id="16" name="Shape 12"/>
          <p:cNvSpPr/>
          <p:nvPr/>
        </p:nvSpPr>
        <p:spPr>
          <a:xfrm>
            <a:off x="6217920" y="1188720"/>
            <a:ext cx="2651760" cy="347472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7" name="Shape 13"/>
          <p:cNvSpPr/>
          <p:nvPr/>
        </p:nvSpPr>
        <p:spPr>
          <a:xfrm>
            <a:off x="6217920" y="1188720"/>
            <a:ext cx="2651760" cy="45720"/>
          </a:xfrm>
          <a:prstGeom prst="rect">
            <a:avLst/>
          </a:prstGeom>
          <a:solidFill>
            <a:srgbClr val="00804A"/>
          </a:solidFill>
          <a:ln/>
        </p:spPr>
        <p:txBody>
          <a:bodyPr/>
          <a:lstStyle/>
          <a:p>
            <a:endParaRPr lang="en-US"/>
          </a:p>
        </p:txBody>
      </p:sp>
      <p:sp>
        <p:nvSpPr>
          <p:cNvPr id="18" name="Shape 14"/>
          <p:cNvSpPr/>
          <p:nvPr/>
        </p:nvSpPr>
        <p:spPr>
          <a:xfrm>
            <a:off x="7178040" y="1417320"/>
            <a:ext cx="731520" cy="731520"/>
          </a:xfrm>
          <a:prstGeom prst="ellipse">
            <a:avLst/>
          </a:prstGeom>
          <a:solidFill>
            <a:srgbClr val="F5F0E8"/>
          </a:solidFill>
          <a:ln/>
        </p:spPr>
        <p:txBody>
          <a:bodyPr/>
          <a:lstStyle/>
          <a:p>
            <a:endParaRPr lang="en-US"/>
          </a:p>
        </p:txBody>
      </p:sp>
      <p:pic>
        <p:nvPicPr>
          <p:cNvPr id="19" name="Image 2" descr="preencoded.png"/>
          <p:cNvPicPr>
            <a:picLocks noChangeAspect="1"/>
          </p:cNvPicPr>
          <p:nvPr/>
        </p:nvPicPr>
        <p:blipFill>
          <a:blip r:embed="rId5"/>
          <a:stretch>
            <a:fillRect/>
          </a:stretch>
        </p:blipFill>
        <p:spPr>
          <a:xfrm>
            <a:off x="7315200" y="1554480"/>
            <a:ext cx="457200" cy="457200"/>
          </a:xfrm>
          <a:prstGeom prst="rect">
            <a:avLst/>
          </a:prstGeom>
        </p:spPr>
      </p:pic>
      <p:sp>
        <p:nvSpPr>
          <p:cNvPr id="20" name="Text 15"/>
          <p:cNvSpPr/>
          <p:nvPr/>
        </p:nvSpPr>
        <p:spPr>
          <a:xfrm>
            <a:off x="6400800" y="2331720"/>
            <a:ext cx="2286000" cy="365760"/>
          </a:xfrm>
          <a:prstGeom prst="rect">
            <a:avLst/>
          </a:prstGeom>
          <a:noFill/>
          <a:ln/>
        </p:spPr>
        <p:txBody>
          <a:bodyPr wrap="square" lIns="0" tIns="0" rIns="0" bIns="0" rtlCol="0" anchor="ctr"/>
          <a:lstStyle/>
          <a:p>
            <a:pPr marL="0" indent="0" algn="ctr">
              <a:buNone/>
            </a:pPr>
            <a:r>
              <a:rPr lang="en-US" sz="1400" b="1" dirty="0">
                <a:solidFill>
                  <a:srgbClr val="1B3A2D"/>
                </a:solidFill>
                <a:latin typeface="Calibri" pitchFamily="34" charset="0"/>
                <a:ea typeface="Calibri" pitchFamily="34" charset="-122"/>
                <a:cs typeface="Calibri" pitchFamily="34" charset="-120"/>
              </a:rPr>
              <a:t>Stoicism &amp; Self-Reliance</a:t>
            </a:r>
            <a:endParaRPr lang="en-US" sz="1400" dirty="0"/>
          </a:p>
        </p:txBody>
      </p:sp>
      <p:sp>
        <p:nvSpPr>
          <p:cNvPr id="21" name="Text 16"/>
          <p:cNvSpPr/>
          <p:nvPr/>
        </p:nvSpPr>
        <p:spPr>
          <a:xfrm>
            <a:off x="6400800" y="2743200"/>
            <a:ext cx="2286000" cy="1737360"/>
          </a:xfrm>
          <a:prstGeom prst="rect">
            <a:avLst/>
          </a:prstGeom>
          <a:noFill/>
          <a:ln/>
        </p:spPr>
        <p:txBody>
          <a:bodyPr wrap="square" lIns="0" tIns="0" rIns="0" bIns="0" rtlCol="0" anchor="t"/>
          <a:lstStyle/>
          <a:p>
            <a:pPr marL="0" indent="0" algn="ctr">
              <a:buNone/>
            </a:pPr>
            <a:r>
              <a:rPr lang="en-US" sz="1100" dirty="0">
                <a:solidFill>
                  <a:srgbClr val="4A4A4A"/>
                </a:solidFill>
                <a:latin typeface="Calibri" pitchFamily="34" charset="0"/>
                <a:ea typeface="Calibri" pitchFamily="34" charset="-122"/>
                <a:cs typeface="Calibri" pitchFamily="34" charset="-120"/>
              </a:rPr>
              <a:t>Veterans are trained to endure, suppress pain, and never show weakness. This can prevent them from admitting pain or asking for medication—interfering with care.</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54864" cy="5143500"/>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Military to Civilian Transition</a:t>
            </a:r>
            <a:endParaRPr lang="en-US" sz="3600" dirty="0"/>
          </a:p>
        </p:txBody>
      </p:sp>
      <p:sp>
        <p:nvSpPr>
          <p:cNvPr id="4" name="Text 2"/>
          <p:cNvSpPr/>
          <p:nvPr/>
        </p:nvSpPr>
        <p:spPr>
          <a:xfrm>
            <a:off x="640080" y="914400"/>
            <a:ext cx="7315200" cy="365760"/>
          </a:xfrm>
          <a:prstGeom prst="rect">
            <a:avLst/>
          </a:prstGeom>
          <a:noFill/>
          <a:ln/>
        </p:spPr>
        <p:txBody>
          <a:bodyPr wrap="square" lIns="0" tIns="0" rIns="0" bIns="0" rtlCol="0" anchor="ctr"/>
          <a:lstStyle/>
          <a:p>
            <a:pPr marL="0" indent="0">
              <a:buNone/>
            </a:pPr>
            <a:r>
              <a:rPr lang="en-US" sz="1400" b="1" i="1" dirty="0">
                <a:solidFill>
                  <a:srgbClr val="C8A951"/>
                </a:solidFill>
                <a:latin typeface="Calibri" pitchFamily="34" charset="0"/>
                <a:ea typeface="Calibri" pitchFamily="34" charset="-122"/>
                <a:cs typeface="Calibri" pitchFamily="34" charset="-120"/>
              </a:rPr>
              <a:t>Veteran suicide rates are 1.5x higher than the general population</a:t>
            </a:r>
            <a:endParaRPr lang="en-US" sz="1400" dirty="0"/>
          </a:p>
        </p:txBody>
      </p:sp>
      <p:sp>
        <p:nvSpPr>
          <p:cNvPr id="5" name="Shape 3"/>
          <p:cNvSpPr/>
          <p:nvPr/>
        </p:nvSpPr>
        <p:spPr>
          <a:xfrm>
            <a:off x="640080" y="1463040"/>
            <a:ext cx="3840480" cy="3200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6" name="Shape 4"/>
          <p:cNvSpPr/>
          <p:nvPr/>
        </p:nvSpPr>
        <p:spPr>
          <a:xfrm>
            <a:off x="640080" y="1463040"/>
            <a:ext cx="54864" cy="3200400"/>
          </a:xfrm>
          <a:prstGeom prst="rect">
            <a:avLst/>
          </a:prstGeom>
          <a:solidFill>
            <a:srgbClr val="C8A951"/>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960120" y="1645920"/>
            <a:ext cx="320040" cy="320040"/>
          </a:xfrm>
          <a:prstGeom prst="rect">
            <a:avLst/>
          </a:prstGeom>
        </p:spPr>
      </p:pic>
      <p:sp>
        <p:nvSpPr>
          <p:cNvPr id="8" name="Text 5"/>
          <p:cNvSpPr/>
          <p:nvPr/>
        </p:nvSpPr>
        <p:spPr>
          <a:xfrm>
            <a:off x="1417320" y="1627632"/>
            <a:ext cx="2743200" cy="32004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Struggles with Changeover</a:t>
            </a:r>
            <a:endParaRPr lang="en-US" sz="1400" dirty="0"/>
          </a:p>
        </p:txBody>
      </p:sp>
      <p:sp>
        <p:nvSpPr>
          <p:cNvPr id="9" name="Text 6"/>
          <p:cNvSpPr/>
          <p:nvPr/>
        </p:nvSpPr>
        <p:spPr>
          <a:xfrm>
            <a:off x="960120" y="2103120"/>
            <a:ext cx="3291840" cy="2286000"/>
          </a:xfrm>
          <a:prstGeom prst="rect">
            <a:avLst/>
          </a:prstGeom>
          <a:noFill/>
          <a:ln/>
        </p:spPr>
        <p:txBody>
          <a:bodyPr wrap="square" rtlCol="0" anchor="ctr"/>
          <a:lstStyle/>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Anger, rage, mood swings, anxiety</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Expressing feelings of no reason to live</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Increased substance abuse</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Self-destructive, risky behaviors</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Financial struggle: family, housing</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Loss of camaraderie and mission</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Difficulty relating to civilian life</a:t>
            </a:r>
            <a:endParaRPr lang="en-US" sz="1150" dirty="0"/>
          </a:p>
        </p:txBody>
      </p:sp>
      <p:sp>
        <p:nvSpPr>
          <p:cNvPr id="10" name="Shape 7"/>
          <p:cNvSpPr/>
          <p:nvPr/>
        </p:nvSpPr>
        <p:spPr>
          <a:xfrm>
            <a:off x="4663440" y="1463040"/>
            <a:ext cx="3840480" cy="3200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1" name="Shape 8"/>
          <p:cNvSpPr/>
          <p:nvPr/>
        </p:nvSpPr>
        <p:spPr>
          <a:xfrm>
            <a:off x="4663440" y="1463040"/>
            <a:ext cx="54864" cy="3200400"/>
          </a:xfrm>
          <a:prstGeom prst="rect">
            <a:avLst/>
          </a:prstGeom>
          <a:solidFill>
            <a:srgbClr val="00804A"/>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4983480" y="1645920"/>
            <a:ext cx="320040" cy="320040"/>
          </a:xfrm>
          <a:prstGeom prst="rect">
            <a:avLst/>
          </a:prstGeom>
        </p:spPr>
      </p:pic>
      <p:sp>
        <p:nvSpPr>
          <p:cNvPr id="13" name="Text 9"/>
          <p:cNvSpPr/>
          <p:nvPr/>
        </p:nvSpPr>
        <p:spPr>
          <a:xfrm>
            <a:off x="5440680" y="1627632"/>
            <a:ext cx="2743200" cy="320040"/>
          </a:xfrm>
          <a:prstGeom prst="rect">
            <a:avLst/>
          </a:prstGeom>
          <a:noFill/>
          <a:ln/>
        </p:spPr>
        <p:txBody>
          <a:bodyPr wrap="square" lIns="0" tIns="0" rIns="0" bIns="0" rtlCol="0" anchor="ctr"/>
          <a:lstStyle/>
          <a:p>
            <a:pPr marL="0" indent="0">
              <a:buNone/>
            </a:pPr>
            <a:r>
              <a:rPr lang="en-US" sz="1400" b="1" dirty="0">
                <a:solidFill>
                  <a:srgbClr val="1B3A2D"/>
                </a:solidFill>
                <a:latin typeface="Calibri" pitchFamily="34" charset="0"/>
                <a:ea typeface="Calibri" pitchFamily="34" charset="-122"/>
                <a:cs typeface="Calibri" pitchFamily="34" charset="-120"/>
              </a:rPr>
              <a:t>What Post Acute Care Provides</a:t>
            </a:r>
            <a:endParaRPr lang="en-US" sz="1400" dirty="0"/>
          </a:p>
        </p:txBody>
      </p:sp>
      <p:sp>
        <p:nvSpPr>
          <p:cNvPr id="14" name="Text 10"/>
          <p:cNvSpPr/>
          <p:nvPr/>
        </p:nvSpPr>
        <p:spPr>
          <a:xfrm>
            <a:off x="4983480" y="2103120"/>
            <a:ext cx="3291840" cy="2286000"/>
          </a:xfrm>
          <a:prstGeom prst="rect">
            <a:avLst/>
          </a:prstGeom>
          <a:noFill/>
          <a:ln/>
        </p:spPr>
        <p:txBody>
          <a:bodyPr wrap="square" rtlCol="0" anchor="ctr"/>
          <a:lstStyle/>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Security through consistent schedules</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Relatability with fellow veterans</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Sense of purpose and community</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Team collaboration and belonging</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Respect and appreciation for service</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Dignity-centered end-of-life care</a:t>
            </a:r>
            <a:endParaRPr lang="en-US" sz="1150" dirty="0"/>
          </a:p>
          <a:p>
            <a:pPr marL="342900" indent="-342900">
              <a:spcAft>
                <a:spcPts val="400"/>
              </a:spcAft>
              <a:buSzPct val="100000"/>
              <a:buChar char="•"/>
            </a:pPr>
            <a:r>
              <a:rPr lang="en-US" sz="1150" dirty="0">
                <a:solidFill>
                  <a:srgbClr val="4A4A4A"/>
                </a:solidFill>
                <a:latin typeface="Calibri" pitchFamily="34" charset="0"/>
                <a:ea typeface="Calibri" pitchFamily="34" charset="-122"/>
                <a:cs typeface="Calibri" pitchFamily="34" charset="-120"/>
              </a:rPr>
              <a:t>Pride through veteran honoring</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00804A"/>
          </a:solidFill>
          <a:ln/>
        </p:spPr>
        <p:txBody>
          <a:bodyPr/>
          <a:lstStyle/>
          <a:p>
            <a:endParaRPr lang="en-US"/>
          </a:p>
        </p:txBody>
      </p:sp>
      <p:sp>
        <p:nvSpPr>
          <p:cNvPr id="3" name="Text 1"/>
          <p:cNvSpPr/>
          <p:nvPr/>
        </p:nvSpPr>
        <p:spPr>
          <a:xfrm>
            <a:off x="640080" y="274320"/>
            <a:ext cx="7315200" cy="640080"/>
          </a:xfrm>
          <a:prstGeom prst="rect">
            <a:avLst/>
          </a:prstGeom>
          <a:noFill/>
          <a:ln/>
        </p:spPr>
        <p:txBody>
          <a:bodyPr wrap="square" lIns="0" tIns="0" rIns="0" bIns="0" rtlCol="0" anchor="ctr"/>
          <a:lstStyle/>
          <a:p>
            <a:pPr marL="0" indent="0">
              <a:buNone/>
            </a:pPr>
            <a:r>
              <a:rPr lang="en-US" sz="3600" b="1" dirty="0">
                <a:solidFill>
                  <a:srgbClr val="1B3A2D"/>
                </a:solidFill>
                <a:latin typeface="Georgia" pitchFamily="34" charset="0"/>
                <a:ea typeface="Georgia" pitchFamily="34" charset="-122"/>
                <a:cs typeface="Georgia" pitchFamily="34" charset="-120"/>
              </a:rPr>
              <a:t>Starting the Conversation</a:t>
            </a:r>
            <a:endParaRPr lang="en-US" sz="3600" dirty="0"/>
          </a:p>
        </p:txBody>
      </p:sp>
      <p:sp>
        <p:nvSpPr>
          <p:cNvPr id="4" name="Text 2"/>
          <p:cNvSpPr/>
          <p:nvPr/>
        </p:nvSpPr>
        <p:spPr>
          <a:xfrm>
            <a:off x="640080" y="868680"/>
            <a:ext cx="7315200" cy="365760"/>
          </a:xfrm>
          <a:prstGeom prst="rect">
            <a:avLst/>
          </a:prstGeom>
          <a:noFill/>
          <a:ln/>
        </p:spPr>
        <p:txBody>
          <a:bodyPr wrap="square" lIns="0" tIns="0" rIns="0" bIns="0" rtlCol="0" anchor="ctr"/>
          <a:lstStyle/>
          <a:p>
            <a:pPr marL="0" indent="0">
              <a:buNone/>
            </a:pPr>
            <a:r>
              <a:rPr lang="en-US" sz="1400" b="1" dirty="0">
                <a:solidFill>
                  <a:srgbClr val="00804A"/>
                </a:solidFill>
                <a:latin typeface="Calibri" pitchFamily="34" charset="0"/>
                <a:ea typeface="Calibri" pitchFamily="34" charset="-122"/>
                <a:cs typeface="Calibri" pitchFamily="34" charset="-120"/>
              </a:rPr>
              <a:t>Add a 4th "D" to your intake process: Did you serve?</a:t>
            </a:r>
            <a:endParaRPr lang="en-US" sz="1400" dirty="0"/>
          </a:p>
        </p:txBody>
      </p:sp>
      <p:sp>
        <p:nvSpPr>
          <p:cNvPr id="5" name="Shape 3"/>
          <p:cNvSpPr/>
          <p:nvPr/>
        </p:nvSpPr>
        <p:spPr>
          <a:xfrm>
            <a:off x="640080" y="1417320"/>
            <a:ext cx="3840480" cy="3200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6" name="Shape 4"/>
          <p:cNvSpPr/>
          <p:nvPr/>
        </p:nvSpPr>
        <p:spPr>
          <a:xfrm>
            <a:off x="640080" y="1417320"/>
            <a:ext cx="3840480" cy="45720"/>
          </a:xfrm>
          <a:prstGeom prst="rect">
            <a:avLst/>
          </a:prstGeom>
          <a:solidFill>
            <a:srgbClr val="C8A951"/>
          </a:solidFill>
          <a:ln/>
        </p:spPr>
        <p:txBody>
          <a:bodyPr/>
          <a:lstStyle/>
          <a:p>
            <a:endParaRPr lang="en-US"/>
          </a:p>
        </p:txBody>
      </p:sp>
      <p:sp>
        <p:nvSpPr>
          <p:cNvPr id="7" name="Text 5"/>
          <p:cNvSpPr/>
          <p:nvPr/>
        </p:nvSpPr>
        <p:spPr>
          <a:xfrm>
            <a:off x="914400" y="1600200"/>
            <a:ext cx="329184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The 4 D's of Intake</a:t>
            </a:r>
            <a:endParaRPr lang="en-US" sz="1500" dirty="0"/>
          </a:p>
        </p:txBody>
      </p:sp>
      <p:sp>
        <p:nvSpPr>
          <p:cNvPr id="8" name="Text 6"/>
          <p:cNvSpPr/>
          <p:nvPr/>
        </p:nvSpPr>
        <p:spPr>
          <a:xfrm>
            <a:off x="914400" y="2057400"/>
            <a:ext cx="3291840" cy="274320"/>
          </a:xfrm>
          <a:prstGeom prst="rect">
            <a:avLst/>
          </a:prstGeom>
          <a:noFill/>
          <a:ln/>
        </p:spPr>
        <p:txBody>
          <a:bodyPr wrap="square" lIns="0" tIns="0" rIns="0" bIns="0" rtlCol="0" anchor="ctr"/>
          <a:lstStyle/>
          <a:p>
            <a:pPr marL="0" indent="0">
              <a:buNone/>
            </a:pPr>
            <a:r>
              <a:rPr lang="en-US" sz="1300" b="1" dirty="0">
                <a:solidFill>
                  <a:srgbClr val="1B3A2D"/>
                </a:solidFill>
                <a:latin typeface="Calibri" pitchFamily="34" charset="0"/>
                <a:ea typeface="Calibri" pitchFamily="34" charset="-122"/>
                <a:cs typeface="Calibri" pitchFamily="34" charset="-120"/>
              </a:rPr>
              <a:t>Destination</a:t>
            </a:r>
            <a:endParaRPr lang="en-US" sz="1300" dirty="0"/>
          </a:p>
        </p:txBody>
      </p:sp>
      <p:sp>
        <p:nvSpPr>
          <p:cNvPr id="9" name="Text 7"/>
          <p:cNvSpPr/>
          <p:nvPr/>
        </p:nvSpPr>
        <p:spPr>
          <a:xfrm>
            <a:off x="914400" y="2313432"/>
            <a:ext cx="3291840" cy="274320"/>
          </a:xfrm>
          <a:prstGeom prst="rect">
            <a:avLst/>
          </a:prstGeom>
          <a:noFill/>
          <a:ln/>
        </p:spPr>
        <p:txBody>
          <a:bodyPr wrap="square" lIns="0" tIns="0" rIns="0" bIns="0" rtlCol="0" anchor="ctr"/>
          <a:lstStyle/>
          <a:p>
            <a:pPr marL="0" indent="0">
              <a:buNone/>
            </a:pPr>
            <a:r>
              <a:rPr lang="en-US" sz="1100" i="1" dirty="0">
                <a:solidFill>
                  <a:srgbClr val="4A4A4A"/>
                </a:solidFill>
                <a:latin typeface="Calibri" pitchFamily="34" charset="0"/>
                <a:ea typeface="Calibri" pitchFamily="34" charset="-122"/>
                <a:cs typeface="Calibri" pitchFamily="34" charset="-120"/>
              </a:rPr>
              <a:t>Where will this patient be living?</a:t>
            </a:r>
            <a:endParaRPr lang="en-US" sz="1100" dirty="0"/>
          </a:p>
        </p:txBody>
      </p:sp>
      <p:sp>
        <p:nvSpPr>
          <p:cNvPr id="10" name="Text 8"/>
          <p:cNvSpPr/>
          <p:nvPr/>
        </p:nvSpPr>
        <p:spPr>
          <a:xfrm>
            <a:off x="914400" y="2651760"/>
            <a:ext cx="3291840" cy="274320"/>
          </a:xfrm>
          <a:prstGeom prst="rect">
            <a:avLst/>
          </a:prstGeom>
          <a:noFill/>
          <a:ln/>
        </p:spPr>
        <p:txBody>
          <a:bodyPr wrap="square" lIns="0" tIns="0" rIns="0" bIns="0" rtlCol="0" anchor="ctr"/>
          <a:lstStyle/>
          <a:p>
            <a:pPr marL="0" indent="0">
              <a:buNone/>
            </a:pPr>
            <a:r>
              <a:rPr lang="en-US" sz="1300" b="1" dirty="0">
                <a:solidFill>
                  <a:srgbClr val="1B3A2D"/>
                </a:solidFill>
                <a:latin typeface="Calibri" pitchFamily="34" charset="0"/>
                <a:ea typeface="Calibri" pitchFamily="34" charset="-122"/>
                <a:cs typeface="Calibri" pitchFamily="34" charset="-120"/>
              </a:rPr>
              <a:t>Diagnosis</a:t>
            </a:r>
            <a:endParaRPr lang="en-US" sz="1300" dirty="0"/>
          </a:p>
        </p:txBody>
      </p:sp>
      <p:sp>
        <p:nvSpPr>
          <p:cNvPr id="11" name="Text 9"/>
          <p:cNvSpPr/>
          <p:nvPr/>
        </p:nvSpPr>
        <p:spPr>
          <a:xfrm>
            <a:off x="914400" y="2907792"/>
            <a:ext cx="3291840" cy="274320"/>
          </a:xfrm>
          <a:prstGeom prst="rect">
            <a:avLst/>
          </a:prstGeom>
          <a:noFill/>
          <a:ln/>
        </p:spPr>
        <p:txBody>
          <a:bodyPr wrap="square" lIns="0" tIns="0" rIns="0" bIns="0" rtlCol="0" anchor="ctr"/>
          <a:lstStyle/>
          <a:p>
            <a:pPr marL="0" indent="0">
              <a:buNone/>
            </a:pPr>
            <a:r>
              <a:rPr lang="en-US" sz="1100" i="1" dirty="0">
                <a:solidFill>
                  <a:srgbClr val="4A4A4A"/>
                </a:solidFill>
                <a:latin typeface="Calibri" pitchFamily="34" charset="0"/>
                <a:ea typeface="Calibri" pitchFamily="34" charset="-122"/>
                <a:cs typeface="Calibri" pitchFamily="34" charset="-120"/>
              </a:rPr>
              <a:t>What is the hospice diagnosis?</a:t>
            </a:r>
            <a:endParaRPr lang="en-US" sz="1100" dirty="0"/>
          </a:p>
        </p:txBody>
      </p:sp>
      <p:sp>
        <p:nvSpPr>
          <p:cNvPr id="12" name="Text 10"/>
          <p:cNvSpPr/>
          <p:nvPr/>
        </p:nvSpPr>
        <p:spPr>
          <a:xfrm>
            <a:off x="914400" y="3246120"/>
            <a:ext cx="3291840" cy="274320"/>
          </a:xfrm>
          <a:prstGeom prst="rect">
            <a:avLst/>
          </a:prstGeom>
          <a:noFill/>
          <a:ln/>
        </p:spPr>
        <p:txBody>
          <a:bodyPr wrap="square" lIns="0" tIns="0" rIns="0" bIns="0" rtlCol="0" anchor="ctr"/>
          <a:lstStyle/>
          <a:p>
            <a:pPr marL="0" indent="0">
              <a:buNone/>
            </a:pPr>
            <a:r>
              <a:rPr lang="en-US" sz="1300" b="1" dirty="0">
                <a:solidFill>
                  <a:srgbClr val="1B3A2D"/>
                </a:solidFill>
                <a:latin typeface="Calibri" pitchFamily="34" charset="0"/>
                <a:ea typeface="Calibri" pitchFamily="34" charset="-122"/>
                <a:cs typeface="Calibri" pitchFamily="34" charset="-120"/>
              </a:rPr>
              <a:t>Discharge</a:t>
            </a:r>
            <a:endParaRPr lang="en-US" sz="1300" dirty="0"/>
          </a:p>
        </p:txBody>
      </p:sp>
      <p:sp>
        <p:nvSpPr>
          <p:cNvPr id="13" name="Text 11"/>
          <p:cNvSpPr/>
          <p:nvPr/>
        </p:nvSpPr>
        <p:spPr>
          <a:xfrm>
            <a:off x="914400" y="3502152"/>
            <a:ext cx="3291840" cy="274320"/>
          </a:xfrm>
          <a:prstGeom prst="rect">
            <a:avLst/>
          </a:prstGeom>
          <a:noFill/>
          <a:ln/>
        </p:spPr>
        <p:txBody>
          <a:bodyPr wrap="square" lIns="0" tIns="0" rIns="0" bIns="0" rtlCol="0" anchor="ctr"/>
          <a:lstStyle/>
          <a:p>
            <a:pPr marL="0" indent="0">
              <a:buNone/>
            </a:pPr>
            <a:r>
              <a:rPr lang="en-US" sz="1100" i="1" dirty="0">
                <a:solidFill>
                  <a:srgbClr val="4A4A4A"/>
                </a:solidFill>
                <a:latin typeface="Calibri" pitchFamily="34" charset="0"/>
                <a:ea typeface="Calibri" pitchFamily="34" charset="-122"/>
                <a:cs typeface="Calibri" pitchFamily="34" charset="-120"/>
              </a:rPr>
              <a:t>What is the discharge plan?</a:t>
            </a:r>
            <a:endParaRPr lang="en-US" sz="1100" dirty="0"/>
          </a:p>
        </p:txBody>
      </p:sp>
      <p:sp>
        <p:nvSpPr>
          <p:cNvPr id="14" name="Text 12"/>
          <p:cNvSpPr/>
          <p:nvPr/>
        </p:nvSpPr>
        <p:spPr>
          <a:xfrm>
            <a:off x="914400" y="3840480"/>
            <a:ext cx="3291840" cy="274320"/>
          </a:xfrm>
          <a:prstGeom prst="rect">
            <a:avLst/>
          </a:prstGeom>
          <a:noFill/>
          <a:ln/>
        </p:spPr>
        <p:txBody>
          <a:bodyPr wrap="square" lIns="0" tIns="0" rIns="0" bIns="0" rtlCol="0" anchor="ctr"/>
          <a:lstStyle/>
          <a:p>
            <a:pPr marL="0" indent="0">
              <a:buNone/>
            </a:pPr>
            <a:r>
              <a:rPr lang="en-US" sz="1300" b="1" dirty="0">
                <a:solidFill>
                  <a:srgbClr val="00804A"/>
                </a:solidFill>
                <a:latin typeface="Calibri" pitchFamily="34" charset="0"/>
                <a:ea typeface="Calibri" pitchFamily="34" charset="-122"/>
                <a:cs typeface="Calibri" pitchFamily="34" charset="-120"/>
              </a:rPr>
              <a:t>Did You Serve?</a:t>
            </a:r>
            <a:endParaRPr lang="en-US" sz="1300" dirty="0"/>
          </a:p>
        </p:txBody>
      </p:sp>
      <p:sp>
        <p:nvSpPr>
          <p:cNvPr id="15" name="Text 13"/>
          <p:cNvSpPr/>
          <p:nvPr/>
        </p:nvSpPr>
        <p:spPr>
          <a:xfrm>
            <a:off x="914400" y="4096512"/>
            <a:ext cx="3291840" cy="274320"/>
          </a:xfrm>
          <a:prstGeom prst="rect">
            <a:avLst/>
          </a:prstGeom>
          <a:noFill/>
          <a:ln/>
        </p:spPr>
        <p:txBody>
          <a:bodyPr wrap="square" lIns="0" tIns="0" rIns="0" bIns="0" rtlCol="0" anchor="ctr"/>
          <a:lstStyle/>
          <a:p>
            <a:pPr marL="0" indent="0">
              <a:buNone/>
            </a:pPr>
            <a:r>
              <a:rPr lang="en-US" sz="1100" i="1" dirty="0">
                <a:solidFill>
                  <a:srgbClr val="4A4A4A"/>
                </a:solidFill>
                <a:latin typeface="Calibri" pitchFamily="34" charset="0"/>
                <a:ea typeface="Calibri" pitchFamily="34" charset="-122"/>
                <a:cs typeface="Calibri" pitchFamily="34" charset="-120"/>
              </a:rPr>
              <a:t>Are you a veteran?</a:t>
            </a:r>
            <a:endParaRPr lang="en-US" sz="1100" dirty="0"/>
          </a:p>
        </p:txBody>
      </p:sp>
      <p:sp>
        <p:nvSpPr>
          <p:cNvPr id="16" name="Shape 14"/>
          <p:cNvSpPr/>
          <p:nvPr/>
        </p:nvSpPr>
        <p:spPr>
          <a:xfrm>
            <a:off x="4663440" y="1417320"/>
            <a:ext cx="3840480" cy="3200400"/>
          </a:xfrm>
          <a:prstGeom prst="rect">
            <a:avLst/>
          </a:prstGeom>
          <a:solidFill>
            <a:srgbClr val="FFFFFF"/>
          </a:solidFill>
          <a:ln/>
          <a:effectLst>
            <a:outerShdw blurRad="50800" dist="25400" dir="8100000" algn="bl" rotWithShape="0">
              <a:srgbClr val="000000">
                <a:alpha val="10000"/>
              </a:srgbClr>
            </a:outerShdw>
          </a:effectLst>
        </p:spPr>
        <p:txBody>
          <a:bodyPr/>
          <a:lstStyle/>
          <a:p>
            <a:endParaRPr lang="en-US"/>
          </a:p>
        </p:txBody>
      </p:sp>
      <p:sp>
        <p:nvSpPr>
          <p:cNvPr id="17" name="Shape 15"/>
          <p:cNvSpPr/>
          <p:nvPr/>
        </p:nvSpPr>
        <p:spPr>
          <a:xfrm>
            <a:off x="4663440" y="1417320"/>
            <a:ext cx="3840480" cy="45720"/>
          </a:xfrm>
          <a:prstGeom prst="rect">
            <a:avLst/>
          </a:prstGeom>
          <a:solidFill>
            <a:srgbClr val="00804A"/>
          </a:solidFill>
          <a:ln/>
        </p:spPr>
        <p:txBody>
          <a:bodyPr/>
          <a:lstStyle/>
          <a:p>
            <a:endParaRPr lang="en-US"/>
          </a:p>
        </p:txBody>
      </p:sp>
      <p:pic>
        <p:nvPicPr>
          <p:cNvPr id="18" name="Image 0" descr="preencoded.png"/>
          <p:cNvPicPr>
            <a:picLocks noChangeAspect="1"/>
          </p:cNvPicPr>
          <p:nvPr/>
        </p:nvPicPr>
        <p:blipFill>
          <a:blip r:embed="rId3"/>
          <a:stretch>
            <a:fillRect/>
          </a:stretch>
        </p:blipFill>
        <p:spPr>
          <a:xfrm>
            <a:off x="4937760" y="1600200"/>
            <a:ext cx="320040" cy="320040"/>
          </a:xfrm>
          <a:prstGeom prst="rect">
            <a:avLst/>
          </a:prstGeom>
        </p:spPr>
      </p:pic>
      <p:sp>
        <p:nvSpPr>
          <p:cNvPr id="19" name="Text 16"/>
          <p:cNvSpPr/>
          <p:nvPr/>
        </p:nvSpPr>
        <p:spPr>
          <a:xfrm>
            <a:off x="5394960" y="1600200"/>
            <a:ext cx="2743200" cy="320040"/>
          </a:xfrm>
          <a:prstGeom prst="rect">
            <a:avLst/>
          </a:prstGeom>
          <a:noFill/>
          <a:ln/>
        </p:spPr>
        <p:txBody>
          <a:bodyPr wrap="square" lIns="0" tIns="0" rIns="0" bIns="0" rtlCol="0" anchor="ctr"/>
          <a:lstStyle/>
          <a:p>
            <a:pPr marL="0" indent="0">
              <a:buNone/>
            </a:pPr>
            <a:r>
              <a:rPr lang="en-US" sz="1500" b="1" dirty="0">
                <a:solidFill>
                  <a:srgbClr val="1B3A2D"/>
                </a:solidFill>
                <a:latin typeface="Calibri" pitchFamily="34" charset="0"/>
                <a:ea typeface="Calibri" pitchFamily="34" charset="-122"/>
                <a:cs typeface="Calibri" pitchFamily="34" charset="-120"/>
              </a:rPr>
              <a:t>Opening Questions</a:t>
            </a:r>
            <a:endParaRPr lang="en-US" sz="1500" dirty="0"/>
          </a:p>
        </p:txBody>
      </p:sp>
      <p:sp>
        <p:nvSpPr>
          <p:cNvPr id="20" name="Text 17"/>
          <p:cNvSpPr/>
          <p:nvPr/>
        </p:nvSpPr>
        <p:spPr>
          <a:xfrm>
            <a:off x="4937760" y="2057400"/>
            <a:ext cx="3291840" cy="2286000"/>
          </a:xfrm>
          <a:prstGeom prst="rect">
            <a:avLst/>
          </a:prstGeom>
          <a:noFill/>
          <a:ln/>
        </p:spPr>
        <p:txBody>
          <a:bodyPr wrap="square" rtlCol="0" anchor="ctr"/>
          <a:lstStyle/>
          <a:p>
            <a:pPr marL="342900" indent="-342900">
              <a:spcAft>
                <a:spcPts val="600"/>
              </a:spcAft>
              <a:buSzPct val="100000"/>
              <a:buChar char="•"/>
            </a:pPr>
            <a:r>
              <a:rPr lang="en-US" sz="1150" dirty="0">
                <a:solidFill>
                  <a:srgbClr val="4A4A4A"/>
                </a:solidFill>
                <a:latin typeface="Calibri" pitchFamily="34" charset="0"/>
                <a:ea typeface="Calibri" pitchFamily="34" charset="-122"/>
                <a:cs typeface="Calibri" pitchFamily="34" charset="-120"/>
              </a:rPr>
              <a:t>"Tell me about your military experience"</a:t>
            </a:r>
            <a:endParaRPr lang="en-US" sz="1150" dirty="0"/>
          </a:p>
          <a:p>
            <a:pPr marL="342900" indent="-342900">
              <a:spcAft>
                <a:spcPts val="600"/>
              </a:spcAft>
              <a:buSzPct val="100000"/>
              <a:buChar char="•"/>
            </a:pPr>
            <a:r>
              <a:rPr lang="en-US" sz="1150" dirty="0">
                <a:solidFill>
                  <a:srgbClr val="4A4A4A"/>
                </a:solidFill>
                <a:latin typeface="Calibri" pitchFamily="34" charset="0"/>
                <a:ea typeface="Calibri" pitchFamily="34" charset="-122"/>
                <a:cs typeface="Calibri" pitchFamily="34" charset="-120"/>
              </a:rPr>
              <a:t>"What did you do in the military?"</a:t>
            </a:r>
            <a:endParaRPr lang="en-US" sz="1150" dirty="0"/>
          </a:p>
          <a:p>
            <a:pPr marL="342900" indent="-342900">
              <a:spcAft>
                <a:spcPts val="600"/>
              </a:spcAft>
              <a:buSzPct val="100000"/>
              <a:buChar char="•"/>
            </a:pPr>
            <a:r>
              <a:rPr lang="en-US" sz="1150" dirty="0">
                <a:solidFill>
                  <a:srgbClr val="4A4A4A"/>
                </a:solidFill>
                <a:latin typeface="Calibri" pitchFamily="34" charset="0"/>
                <a:ea typeface="Calibri" pitchFamily="34" charset="-122"/>
                <a:cs typeface="Calibri" pitchFamily="34" charset="-120"/>
              </a:rPr>
              <a:t>"When and where did you serve?"</a:t>
            </a:r>
            <a:endParaRPr lang="en-US" sz="1150" dirty="0"/>
          </a:p>
          <a:p>
            <a:pPr marL="342900" indent="-342900">
              <a:spcAft>
                <a:spcPts val="600"/>
              </a:spcAft>
              <a:buSzPct val="100000"/>
              <a:buChar char="•"/>
            </a:pPr>
            <a:r>
              <a:rPr lang="en-US" sz="1150" dirty="0">
                <a:solidFill>
                  <a:srgbClr val="4A4A4A"/>
                </a:solidFill>
                <a:latin typeface="Calibri" pitchFamily="34" charset="0"/>
                <a:ea typeface="Calibri" pitchFamily="34" charset="-122"/>
                <a:cs typeface="Calibri" pitchFamily="34" charset="-120"/>
              </a:rPr>
              <a:t>"What branch were you in?"</a:t>
            </a:r>
            <a:endParaRPr lang="en-US" sz="1150" dirty="0"/>
          </a:p>
          <a:p>
            <a:pPr marL="342900" indent="-342900">
              <a:spcAft>
                <a:spcPts val="600"/>
              </a:spcAft>
              <a:buSzPct val="100000"/>
              <a:buChar char="•"/>
            </a:pPr>
            <a:r>
              <a:rPr lang="en-US" sz="1150" dirty="0">
                <a:solidFill>
                  <a:srgbClr val="4A4A4A"/>
                </a:solidFill>
                <a:latin typeface="Calibri" pitchFamily="34" charset="0"/>
                <a:ea typeface="Calibri" pitchFamily="34" charset="-122"/>
                <a:cs typeface="Calibri" pitchFamily="34" charset="-120"/>
              </a:rPr>
              <a:t>"How has it affected you?"</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1546</Words>
  <Application>Microsoft Macintosh PowerPoint</Application>
  <PresentationFormat>On-screen Show (16:9)</PresentationFormat>
  <Paragraphs>227</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Veteran Culture in Post Acute Care</dc:title>
  <dc:subject>PptxGenJS Presentation</dc:subject>
  <dc:creator>Leonard Jensen</dc:creator>
  <cp:lastModifiedBy>Lenny Jensen</cp:lastModifiedBy>
  <cp:revision>1</cp:revision>
  <dcterms:created xsi:type="dcterms:W3CDTF">2026-03-30T22:29:09Z</dcterms:created>
  <dcterms:modified xsi:type="dcterms:W3CDTF">2026-03-30T22:34:25Z</dcterms:modified>
</cp:coreProperties>
</file>