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753600" cy="7315200"/>
  <p:notesSz cx="6858000" cy="9144000"/>
  <p:embeddedFontLst>
    <p:embeddedFont>
      <p:font typeface="Cachet Pro Bold" panose="020B0604020202020204" charset="0"/>
      <p:regular r:id="rId12"/>
    </p:embeddedFont>
    <p:embeddedFont>
      <p:font typeface="Cachet Pro Light" panose="020B0604020202020204" charset="0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98" d="100"/>
          <a:sy n="98" d="100"/>
        </p:scale>
        <p:origin x="1788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06.04.2026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svg"/><Relationship Id="rId7" Type="http://schemas.openxmlformats.org/officeDocument/2006/relationships/image" Target="../media/image11.png"/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4883" y="-59315"/>
            <a:ext cx="9923367" cy="7438038"/>
            <a:chOff x="0" y="0"/>
            <a:chExt cx="4200367" cy="314837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00367" cy="3148376"/>
            </a:xfrm>
            <a:custGeom>
              <a:avLst/>
              <a:gdLst/>
              <a:ahLst/>
              <a:cxnLst/>
              <a:rect l="l" t="t" r="r" b="b"/>
              <a:pathLst>
                <a:path w="4200367" h="3148376">
                  <a:moveTo>
                    <a:pt x="13653" y="0"/>
                  </a:moveTo>
                  <a:lnTo>
                    <a:pt x="4186714" y="0"/>
                  </a:lnTo>
                  <a:cubicBezTo>
                    <a:pt x="4190335" y="0"/>
                    <a:pt x="4193808" y="1438"/>
                    <a:pt x="4196368" y="3999"/>
                  </a:cubicBezTo>
                  <a:cubicBezTo>
                    <a:pt x="4198929" y="6559"/>
                    <a:pt x="4200367" y="10032"/>
                    <a:pt x="4200367" y="13653"/>
                  </a:cubicBezTo>
                  <a:lnTo>
                    <a:pt x="4200367" y="3134723"/>
                  </a:lnTo>
                  <a:cubicBezTo>
                    <a:pt x="4200367" y="3138344"/>
                    <a:pt x="4198929" y="3141817"/>
                    <a:pt x="4196368" y="3144377"/>
                  </a:cubicBezTo>
                  <a:cubicBezTo>
                    <a:pt x="4193808" y="3146937"/>
                    <a:pt x="4190335" y="3148376"/>
                    <a:pt x="4186714" y="3148376"/>
                  </a:cubicBezTo>
                  <a:lnTo>
                    <a:pt x="13653" y="3148376"/>
                  </a:lnTo>
                  <a:cubicBezTo>
                    <a:pt x="10032" y="3148376"/>
                    <a:pt x="6559" y="3146937"/>
                    <a:pt x="3999" y="3144377"/>
                  </a:cubicBezTo>
                  <a:cubicBezTo>
                    <a:pt x="1438" y="3141817"/>
                    <a:pt x="0" y="3138344"/>
                    <a:pt x="0" y="3134723"/>
                  </a:cubicBezTo>
                  <a:lnTo>
                    <a:pt x="0" y="13653"/>
                  </a:lnTo>
                  <a:cubicBezTo>
                    <a:pt x="0" y="10032"/>
                    <a:pt x="1438" y="6559"/>
                    <a:pt x="3999" y="3999"/>
                  </a:cubicBezTo>
                  <a:cubicBezTo>
                    <a:pt x="6559" y="1438"/>
                    <a:pt x="10032" y="0"/>
                    <a:pt x="13653" y="0"/>
                  </a:cubicBezTo>
                  <a:close/>
                </a:path>
              </a:pathLst>
            </a:custGeom>
            <a:solidFill>
              <a:srgbClr val="006B6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200367" cy="3176951"/>
            </a:xfrm>
            <a:prstGeom prst="rect">
              <a:avLst/>
            </a:prstGeom>
          </p:spPr>
          <p:txBody>
            <a:bodyPr lIns="88900" tIns="88900" rIns="88900" bIns="88900" rtlCol="0" anchor="ctr"/>
            <a:lstStyle/>
            <a:p>
              <a:pPr algn="ctr">
                <a:lnSpc>
                  <a:spcPts val="1714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632102" y="3278657"/>
            <a:ext cx="6675742" cy="3532145"/>
          </a:xfrm>
          <a:custGeom>
            <a:avLst/>
            <a:gdLst/>
            <a:ahLst/>
            <a:cxnLst/>
            <a:rect l="l" t="t" r="r" b="b"/>
            <a:pathLst>
              <a:path w="6675742" h="3532145">
                <a:moveTo>
                  <a:pt x="0" y="0"/>
                </a:moveTo>
                <a:lnTo>
                  <a:pt x="6675742" y="0"/>
                </a:lnTo>
                <a:lnTo>
                  <a:pt x="6675742" y="3532144"/>
                </a:lnTo>
                <a:lnTo>
                  <a:pt x="0" y="35321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7759" b="-33990"/>
            </a:stretch>
          </a:blipFill>
          <a:ln w="66675" cap="sq">
            <a:solidFill>
              <a:srgbClr val="20BDBE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486241" y="-59315"/>
            <a:ext cx="1789397" cy="6870117"/>
            <a:chOff x="0" y="0"/>
            <a:chExt cx="1590576" cy="610677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590576" cy="6106771"/>
            </a:xfrm>
            <a:custGeom>
              <a:avLst/>
              <a:gdLst/>
              <a:ahLst/>
              <a:cxnLst/>
              <a:rect l="l" t="t" r="r" b="b"/>
              <a:pathLst>
                <a:path w="1590576" h="6106771">
                  <a:moveTo>
                    <a:pt x="43266" y="0"/>
                  </a:moveTo>
                  <a:lnTo>
                    <a:pt x="1547310" y="0"/>
                  </a:lnTo>
                  <a:cubicBezTo>
                    <a:pt x="1571205" y="0"/>
                    <a:pt x="1590576" y="19371"/>
                    <a:pt x="1590576" y="43266"/>
                  </a:cubicBezTo>
                  <a:lnTo>
                    <a:pt x="1590576" y="6063505"/>
                  </a:lnTo>
                  <a:cubicBezTo>
                    <a:pt x="1590576" y="6074980"/>
                    <a:pt x="1586017" y="6085985"/>
                    <a:pt x="1577903" y="6094099"/>
                  </a:cubicBezTo>
                  <a:cubicBezTo>
                    <a:pt x="1569790" y="6102212"/>
                    <a:pt x="1558785" y="6106771"/>
                    <a:pt x="1547310" y="6106771"/>
                  </a:cubicBezTo>
                  <a:lnTo>
                    <a:pt x="43266" y="6106771"/>
                  </a:lnTo>
                  <a:cubicBezTo>
                    <a:pt x="19371" y="6106771"/>
                    <a:pt x="0" y="6087400"/>
                    <a:pt x="0" y="6063505"/>
                  </a:cubicBezTo>
                  <a:lnTo>
                    <a:pt x="0" y="43266"/>
                  </a:lnTo>
                  <a:cubicBezTo>
                    <a:pt x="0" y="19371"/>
                    <a:pt x="19371" y="0"/>
                    <a:pt x="43266" y="0"/>
                  </a:cubicBezTo>
                  <a:close/>
                </a:path>
              </a:pathLst>
            </a:custGeom>
            <a:solidFill>
              <a:srgbClr val="00AEE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1590576" cy="6125820"/>
            </a:xfrm>
            <a:prstGeom prst="rect">
              <a:avLst/>
            </a:prstGeom>
          </p:spPr>
          <p:txBody>
            <a:bodyPr lIns="42333" tIns="42333" rIns="42333" bIns="42333" rtlCol="0" anchor="ctr"/>
            <a:lstStyle/>
            <a:p>
              <a:pPr algn="ctr">
                <a:lnSpc>
                  <a:spcPts val="816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 rot="-5400000">
            <a:off x="-1070352" y="2321780"/>
            <a:ext cx="5323783" cy="1528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0935"/>
              </a:lnSpc>
            </a:pPr>
            <a:r>
              <a:rPr lang="en-US" sz="13018" b="1" spc="-650">
                <a:solidFill>
                  <a:srgbClr val="FFFFFF"/>
                </a:solidFill>
                <a:latin typeface="Cachet Pro Bold"/>
                <a:ea typeface="Cachet Pro Bold"/>
                <a:cs typeface="Cachet Pro Bold"/>
                <a:sym typeface="Cachet Pro Bold"/>
              </a:rPr>
              <a:t>THRIVE</a:t>
            </a:r>
          </a:p>
        </p:txBody>
      </p:sp>
      <p:sp>
        <p:nvSpPr>
          <p:cNvPr id="10" name="Freeform 10"/>
          <p:cNvSpPr/>
          <p:nvPr/>
        </p:nvSpPr>
        <p:spPr>
          <a:xfrm>
            <a:off x="7559633" y="6565419"/>
            <a:ext cx="1891442" cy="490764"/>
          </a:xfrm>
          <a:custGeom>
            <a:avLst/>
            <a:gdLst/>
            <a:ahLst/>
            <a:cxnLst/>
            <a:rect l="l" t="t" r="r" b="b"/>
            <a:pathLst>
              <a:path w="1891442" h="490764">
                <a:moveTo>
                  <a:pt x="0" y="0"/>
                </a:moveTo>
                <a:lnTo>
                  <a:pt x="1891442" y="0"/>
                </a:lnTo>
                <a:lnTo>
                  <a:pt x="1891442" y="490764"/>
                </a:lnTo>
                <a:lnTo>
                  <a:pt x="0" y="4907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2546" t="-76106" r="-10987" b="-7310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830259" y="5857581"/>
            <a:ext cx="949150" cy="726099"/>
          </a:xfrm>
          <a:custGeom>
            <a:avLst/>
            <a:gdLst/>
            <a:ahLst/>
            <a:cxnLst/>
            <a:rect l="l" t="t" r="r" b="b"/>
            <a:pathLst>
              <a:path w="949150" h="726099">
                <a:moveTo>
                  <a:pt x="0" y="0"/>
                </a:moveTo>
                <a:lnTo>
                  <a:pt x="949150" y="0"/>
                </a:lnTo>
                <a:lnTo>
                  <a:pt x="949150" y="726099"/>
                </a:lnTo>
                <a:lnTo>
                  <a:pt x="0" y="72609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2632102" y="452184"/>
            <a:ext cx="6289910" cy="23970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99"/>
              </a:lnSpc>
            </a:pPr>
            <a:r>
              <a:rPr lang="en-US" sz="9999" b="1" spc="-249">
                <a:solidFill>
                  <a:srgbClr val="FFFFFF"/>
                </a:solidFill>
                <a:latin typeface="Cachet Pro Bold"/>
                <a:ea typeface="Cachet Pro Bold"/>
                <a:cs typeface="Cachet Pro Bold"/>
                <a:sym typeface="Cachet Pro Bold"/>
              </a:rPr>
              <a:t>EVERYDAY VICTORIES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632102" y="2665097"/>
            <a:ext cx="6818973" cy="4210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3000" b="1" spc="-150">
                <a:solidFill>
                  <a:srgbClr val="00AEEF"/>
                </a:solidFill>
                <a:latin typeface="Cachet Pro Bold"/>
                <a:ea typeface="Cachet Pro Bold"/>
                <a:cs typeface="Cachet Pro Bold"/>
                <a:sym typeface="Cachet Pro Bold"/>
              </a:rPr>
              <a:t>THRIVE FUNDRAISING EVENT &amp; LUNCHEON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4883" y="-59315"/>
            <a:ext cx="9923367" cy="7438038"/>
            <a:chOff x="0" y="0"/>
            <a:chExt cx="4200367" cy="314837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00367" cy="3148376"/>
            </a:xfrm>
            <a:custGeom>
              <a:avLst/>
              <a:gdLst/>
              <a:ahLst/>
              <a:cxnLst/>
              <a:rect l="l" t="t" r="r" b="b"/>
              <a:pathLst>
                <a:path w="4200367" h="3148376">
                  <a:moveTo>
                    <a:pt x="13653" y="0"/>
                  </a:moveTo>
                  <a:lnTo>
                    <a:pt x="4186714" y="0"/>
                  </a:lnTo>
                  <a:cubicBezTo>
                    <a:pt x="4190335" y="0"/>
                    <a:pt x="4193808" y="1438"/>
                    <a:pt x="4196368" y="3999"/>
                  </a:cubicBezTo>
                  <a:cubicBezTo>
                    <a:pt x="4198929" y="6559"/>
                    <a:pt x="4200367" y="10032"/>
                    <a:pt x="4200367" y="13653"/>
                  </a:cubicBezTo>
                  <a:lnTo>
                    <a:pt x="4200367" y="3134723"/>
                  </a:lnTo>
                  <a:cubicBezTo>
                    <a:pt x="4200367" y="3138344"/>
                    <a:pt x="4198929" y="3141817"/>
                    <a:pt x="4196368" y="3144377"/>
                  </a:cubicBezTo>
                  <a:cubicBezTo>
                    <a:pt x="4193808" y="3146937"/>
                    <a:pt x="4190335" y="3148376"/>
                    <a:pt x="4186714" y="3148376"/>
                  </a:cubicBezTo>
                  <a:lnTo>
                    <a:pt x="13653" y="3148376"/>
                  </a:lnTo>
                  <a:cubicBezTo>
                    <a:pt x="10032" y="3148376"/>
                    <a:pt x="6559" y="3146937"/>
                    <a:pt x="3999" y="3144377"/>
                  </a:cubicBezTo>
                  <a:cubicBezTo>
                    <a:pt x="1438" y="3141817"/>
                    <a:pt x="0" y="3138344"/>
                    <a:pt x="0" y="3134723"/>
                  </a:cubicBezTo>
                  <a:lnTo>
                    <a:pt x="0" y="13653"/>
                  </a:lnTo>
                  <a:cubicBezTo>
                    <a:pt x="0" y="10032"/>
                    <a:pt x="1438" y="6559"/>
                    <a:pt x="3999" y="3999"/>
                  </a:cubicBezTo>
                  <a:cubicBezTo>
                    <a:pt x="6559" y="1438"/>
                    <a:pt x="10032" y="0"/>
                    <a:pt x="13653" y="0"/>
                  </a:cubicBezTo>
                  <a:close/>
                </a:path>
              </a:pathLst>
            </a:custGeom>
            <a:solidFill>
              <a:srgbClr val="006B6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200367" cy="3176951"/>
            </a:xfrm>
            <a:prstGeom prst="rect">
              <a:avLst/>
            </a:prstGeom>
          </p:spPr>
          <p:txBody>
            <a:bodyPr lIns="88900" tIns="88900" rIns="88900" bIns="88900" rtlCol="0" anchor="ctr"/>
            <a:lstStyle/>
            <a:p>
              <a:pPr algn="ctr">
                <a:lnSpc>
                  <a:spcPts val="1714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04037" y="-59315"/>
            <a:ext cx="601914" cy="2457819"/>
            <a:chOff x="0" y="0"/>
            <a:chExt cx="1611985" cy="658228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611985" cy="6582283"/>
            </a:xfrm>
            <a:custGeom>
              <a:avLst/>
              <a:gdLst/>
              <a:ahLst/>
              <a:cxnLst/>
              <a:rect l="l" t="t" r="r" b="b"/>
              <a:pathLst>
                <a:path w="1611985" h="6582283">
                  <a:moveTo>
                    <a:pt x="64311" y="0"/>
                  </a:moveTo>
                  <a:lnTo>
                    <a:pt x="1547674" y="0"/>
                  </a:lnTo>
                  <a:cubicBezTo>
                    <a:pt x="1564730" y="0"/>
                    <a:pt x="1581088" y="6776"/>
                    <a:pt x="1593148" y="18836"/>
                  </a:cubicBezTo>
                  <a:cubicBezTo>
                    <a:pt x="1605209" y="30897"/>
                    <a:pt x="1611985" y="47255"/>
                    <a:pt x="1611985" y="64311"/>
                  </a:cubicBezTo>
                  <a:lnTo>
                    <a:pt x="1611985" y="6517972"/>
                  </a:lnTo>
                  <a:cubicBezTo>
                    <a:pt x="1611985" y="6535028"/>
                    <a:pt x="1605209" y="6551386"/>
                    <a:pt x="1593148" y="6563447"/>
                  </a:cubicBezTo>
                  <a:cubicBezTo>
                    <a:pt x="1581088" y="6575507"/>
                    <a:pt x="1564730" y="6582283"/>
                    <a:pt x="1547674" y="6582283"/>
                  </a:cubicBezTo>
                  <a:lnTo>
                    <a:pt x="64311" y="6582283"/>
                  </a:lnTo>
                  <a:cubicBezTo>
                    <a:pt x="47255" y="6582283"/>
                    <a:pt x="30897" y="6575507"/>
                    <a:pt x="18836" y="6563447"/>
                  </a:cubicBezTo>
                  <a:cubicBezTo>
                    <a:pt x="6776" y="6551386"/>
                    <a:pt x="0" y="6535028"/>
                    <a:pt x="0" y="6517972"/>
                  </a:cubicBezTo>
                  <a:lnTo>
                    <a:pt x="0" y="64311"/>
                  </a:lnTo>
                  <a:cubicBezTo>
                    <a:pt x="0" y="47255"/>
                    <a:pt x="6776" y="30897"/>
                    <a:pt x="18836" y="18836"/>
                  </a:cubicBezTo>
                  <a:cubicBezTo>
                    <a:pt x="30897" y="6776"/>
                    <a:pt x="47255" y="0"/>
                    <a:pt x="64311" y="0"/>
                  </a:cubicBezTo>
                  <a:close/>
                </a:path>
              </a:pathLst>
            </a:custGeom>
            <a:solidFill>
              <a:srgbClr val="00AEE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1611985" cy="6601332"/>
            </a:xfrm>
            <a:prstGeom prst="rect">
              <a:avLst/>
            </a:prstGeom>
          </p:spPr>
          <p:txBody>
            <a:bodyPr lIns="42333" tIns="42333" rIns="42333" bIns="42333" rtlCol="0" anchor="ctr"/>
            <a:lstStyle/>
            <a:p>
              <a:pPr algn="ctr">
                <a:lnSpc>
                  <a:spcPts val="816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347478" y="2009196"/>
            <a:ext cx="315033" cy="241000"/>
          </a:xfrm>
          <a:custGeom>
            <a:avLst/>
            <a:gdLst/>
            <a:ahLst/>
            <a:cxnLst/>
            <a:rect l="l" t="t" r="r" b="b"/>
            <a:pathLst>
              <a:path w="315033" h="241000">
                <a:moveTo>
                  <a:pt x="0" y="0"/>
                </a:moveTo>
                <a:lnTo>
                  <a:pt x="315032" y="0"/>
                </a:lnTo>
                <a:lnTo>
                  <a:pt x="315032" y="241000"/>
                </a:lnTo>
                <a:lnTo>
                  <a:pt x="0" y="241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1004147" y="1383655"/>
            <a:ext cx="7093630" cy="2143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spc="-50">
                <a:solidFill>
                  <a:srgbClr val="FFFFFF"/>
                </a:solidFill>
                <a:latin typeface="Cachet Pro Light"/>
                <a:ea typeface="Cachet Pro Light"/>
                <a:cs typeface="Cachet Pro Light"/>
                <a:sym typeface="Cachet Pro Light"/>
              </a:rPr>
              <a:t>The Blue Cross of Idaho THRIVE Center helps fill the gap in services and was started because of community members like YOU!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spc="-50">
                <a:solidFill>
                  <a:srgbClr val="FFFFFF"/>
                </a:solidFill>
                <a:latin typeface="Cachet Pro Light"/>
                <a:ea typeface="Cachet Pro Light"/>
                <a:cs typeface="Cachet Pro Light"/>
                <a:sym typeface="Cachet Pro Light"/>
              </a:rPr>
              <a:t>All spaces and programs receive input from Advisory Committee before implementation. 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spc="-50">
                <a:solidFill>
                  <a:srgbClr val="FFFFFF"/>
                </a:solidFill>
                <a:latin typeface="Cachet Pro Light"/>
                <a:ea typeface="Cachet Pro Light"/>
                <a:cs typeface="Cachet Pro Light"/>
                <a:sym typeface="Cachet Pro Light"/>
              </a:rPr>
              <a:t>1 in 31 kids are recognized with Autism Spectrum Disorder (ASD).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spc="-50">
                <a:solidFill>
                  <a:srgbClr val="FFFFFF"/>
                </a:solidFill>
                <a:latin typeface="Cachet Pro Light"/>
                <a:ea typeface="Cachet Pro Light"/>
                <a:cs typeface="Cachet Pro Light"/>
                <a:sym typeface="Cachet Pro Light"/>
              </a:rPr>
              <a:t>10% of children in West Ada School District utilize an Individualized Education Plan. </a:t>
            </a:r>
          </a:p>
        </p:txBody>
      </p:sp>
      <p:sp>
        <p:nvSpPr>
          <p:cNvPr id="10" name="Freeform 10"/>
          <p:cNvSpPr/>
          <p:nvPr/>
        </p:nvSpPr>
        <p:spPr>
          <a:xfrm rot="-372967">
            <a:off x="5285224" y="3581887"/>
            <a:ext cx="3861066" cy="2580661"/>
          </a:xfrm>
          <a:custGeom>
            <a:avLst/>
            <a:gdLst/>
            <a:ahLst/>
            <a:cxnLst/>
            <a:rect l="l" t="t" r="r" b="b"/>
            <a:pathLst>
              <a:path w="3861066" h="2580661">
                <a:moveTo>
                  <a:pt x="0" y="0"/>
                </a:moveTo>
                <a:lnTo>
                  <a:pt x="3861066" y="0"/>
                </a:lnTo>
                <a:lnTo>
                  <a:pt x="3861066" y="2580662"/>
                </a:lnTo>
                <a:lnTo>
                  <a:pt x="0" y="25806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w="38100" cap="sq">
            <a:solidFill>
              <a:srgbClr val="20BDBE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443486">
            <a:off x="3145609" y="3957716"/>
            <a:ext cx="2431686" cy="3083838"/>
          </a:xfrm>
          <a:custGeom>
            <a:avLst/>
            <a:gdLst/>
            <a:ahLst/>
            <a:cxnLst/>
            <a:rect l="l" t="t" r="r" b="b"/>
            <a:pathLst>
              <a:path w="2431686" h="3083838">
                <a:moveTo>
                  <a:pt x="0" y="0"/>
                </a:moveTo>
                <a:lnTo>
                  <a:pt x="2431686" y="0"/>
                </a:lnTo>
                <a:lnTo>
                  <a:pt x="2431686" y="3083839"/>
                </a:lnTo>
                <a:lnTo>
                  <a:pt x="0" y="30838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54354" r="-35873"/>
            </a:stretch>
          </a:blipFill>
          <a:ln w="47625" cap="sq">
            <a:solidFill>
              <a:srgbClr val="20BDBE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-546653">
            <a:off x="514061" y="4330172"/>
            <a:ext cx="2948054" cy="2338928"/>
          </a:xfrm>
          <a:custGeom>
            <a:avLst/>
            <a:gdLst/>
            <a:ahLst/>
            <a:cxnLst/>
            <a:rect l="l" t="t" r="r" b="b"/>
            <a:pathLst>
              <a:path w="2948054" h="2338928">
                <a:moveTo>
                  <a:pt x="0" y="0"/>
                </a:moveTo>
                <a:lnTo>
                  <a:pt x="2948054" y="0"/>
                </a:lnTo>
                <a:lnTo>
                  <a:pt x="2948054" y="2338927"/>
                </a:lnTo>
                <a:lnTo>
                  <a:pt x="0" y="23389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9007"/>
            </a:stretch>
          </a:blipFill>
          <a:ln w="47625" cap="sq">
            <a:solidFill>
              <a:srgbClr val="20BDBE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 rot="-5400000">
            <a:off x="-311840" y="846534"/>
            <a:ext cx="1767019" cy="4685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359"/>
              </a:lnSpc>
            </a:pPr>
            <a:r>
              <a:rPr lang="en-US" sz="3999" b="1" spc="-199">
                <a:solidFill>
                  <a:srgbClr val="FFFFFF"/>
                </a:solidFill>
                <a:latin typeface="Cachet Pro Bold"/>
                <a:ea typeface="Cachet Pro Bold"/>
                <a:cs typeface="Cachet Pro Bold"/>
                <a:sym typeface="Cachet Pro Bold"/>
              </a:rPr>
              <a:t>THRIVE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04147" y="278689"/>
            <a:ext cx="5099277" cy="10573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399"/>
              </a:lnSpc>
            </a:pPr>
            <a:r>
              <a:rPr lang="en-US" sz="6999" b="1" spc="-349">
                <a:solidFill>
                  <a:srgbClr val="00AEEF"/>
                </a:solidFill>
                <a:latin typeface="Cachet Pro Bold"/>
                <a:ea typeface="Cachet Pro Bold"/>
                <a:cs typeface="Cachet Pro Bold"/>
                <a:sym typeface="Cachet Pro Bold"/>
              </a:rPr>
              <a:t>QUICK FACTS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B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247426">
            <a:off x="42399" y="6640645"/>
            <a:ext cx="925738" cy="465184"/>
          </a:xfrm>
          <a:custGeom>
            <a:avLst/>
            <a:gdLst/>
            <a:ahLst/>
            <a:cxnLst/>
            <a:rect l="l" t="t" r="r" b="b"/>
            <a:pathLst>
              <a:path w="925738" h="465184">
                <a:moveTo>
                  <a:pt x="0" y="0"/>
                </a:moveTo>
                <a:lnTo>
                  <a:pt x="925739" y="0"/>
                </a:lnTo>
                <a:lnTo>
                  <a:pt x="925739" y="465184"/>
                </a:lnTo>
                <a:lnTo>
                  <a:pt x="0" y="4651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656371">
            <a:off x="8947689" y="6366287"/>
            <a:ext cx="660615" cy="833583"/>
          </a:xfrm>
          <a:custGeom>
            <a:avLst/>
            <a:gdLst/>
            <a:ahLst/>
            <a:cxnLst/>
            <a:rect l="l" t="t" r="r" b="b"/>
            <a:pathLst>
              <a:path w="660615" h="833583">
                <a:moveTo>
                  <a:pt x="0" y="0"/>
                </a:moveTo>
                <a:lnTo>
                  <a:pt x="660615" y="0"/>
                </a:lnTo>
                <a:lnTo>
                  <a:pt x="660615" y="833583"/>
                </a:lnTo>
                <a:lnTo>
                  <a:pt x="0" y="8335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450635">
            <a:off x="7522714" y="6452002"/>
            <a:ext cx="1312479" cy="689052"/>
          </a:xfrm>
          <a:custGeom>
            <a:avLst/>
            <a:gdLst/>
            <a:ahLst/>
            <a:cxnLst/>
            <a:rect l="l" t="t" r="r" b="b"/>
            <a:pathLst>
              <a:path w="1312479" h="689052">
                <a:moveTo>
                  <a:pt x="0" y="0"/>
                </a:moveTo>
                <a:lnTo>
                  <a:pt x="1312479" y="0"/>
                </a:lnTo>
                <a:lnTo>
                  <a:pt x="1312479" y="689052"/>
                </a:lnTo>
                <a:lnTo>
                  <a:pt x="0" y="6890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532133">
            <a:off x="1074705" y="6401905"/>
            <a:ext cx="1119498" cy="789246"/>
          </a:xfrm>
          <a:custGeom>
            <a:avLst/>
            <a:gdLst/>
            <a:ahLst/>
            <a:cxnLst/>
            <a:rect l="l" t="t" r="r" b="b"/>
            <a:pathLst>
              <a:path w="1119498" h="789246">
                <a:moveTo>
                  <a:pt x="0" y="0"/>
                </a:moveTo>
                <a:lnTo>
                  <a:pt x="1119497" y="0"/>
                </a:lnTo>
                <a:lnTo>
                  <a:pt x="1119497" y="789246"/>
                </a:lnTo>
                <a:lnTo>
                  <a:pt x="0" y="7892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204037" y="-59315"/>
            <a:ext cx="601914" cy="2457819"/>
            <a:chOff x="0" y="0"/>
            <a:chExt cx="1611985" cy="658228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611985" cy="6582283"/>
            </a:xfrm>
            <a:custGeom>
              <a:avLst/>
              <a:gdLst/>
              <a:ahLst/>
              <a:cxnLst/>
              <a:rect l="l" t="t" r="r" b="b"/>
              <a:pathLst>
                <a:path w="1611985" h="6582283">
                  <a:moveTo>
                    <a:pt x="64311" y="0"/>
                  </a:moveTo>
                  <a:lnTo>
                    <a:pt x="1547674" y="0"/>
                  </a:lnTo>
                  <a:cubicBezTo>
                    <a:pt x="1564730" y="0"/>
                    <a:pt x="1581088" y="6776"/>
                    <a:pt x="1593148" y="18836"/>
                  </a:cubicBezTo>
                  <a:cubicBezTo>
                    <a:pt x="1605209" y="30897"/>
                    <a:pt x="1611985" y="47255"/>
                    <a:pt x="1611985" y="64311"/>
                  </a:cubicBezTo>
                  <a:lnTo>
                    <a:pt x="1611985" y="6517972"/>
                  </a:lnTo>
                  <a:cubicBezTo>
                    <a:pt x="1611985" y="6535028"/>
                    <a:pt x="1605209" y="6551386"/>
                    <a:pt x="1593148" y="6563447"/>
                  </a:cubicBezTo>
                  <a:cubicBezTo>
                    <a:pt x="1581088" y="6575507"/>
                    <a:pt x="1564730" y="6582283"/>
                    <a:pt x="1547674" y="6582283"/>
                  </a:cubicBezTo>
                  <a:lnTo>
                    <a:pt x="64311" y="6582283"/>
                  </a:lnTo>
                  <a:cubicBezTo>
                    <a:pt x="47255" y="6582283"/>
                    <a:pt x="30897" y="6575507"/>
                    <a:pt x="18836" y="6563447"/>
                  </a:cubicBezTo>
                  <a:cubicBezTo>
                    <a:pt x="6776" y="6551386"/>
                    <a:pt x="0" y="6535028"/>
                    <a:pt x="0" y="6517972"/>
                  </a:cubicBezTo>
                  <a:lnTo>
                    <a:pt x="0" y="64311"/>
                  </a:lnTo>
                  <a:cubicBezTo>
                    <a:pt x="0" y="47255"/>
                    <a:pt x="6776" y="30897"/>
                    <a:pt x="18836" y="18836"/>
                  </a:cubicBezTo>
                  <a:cubicBezTo>
                    <a:pt x="30897" y="6776"/>
                    <a:pt x="47255" y="0"/>
                    <a:pt x="64311" y="0"/>
                  </a:cubicBezTo>
                  <a:close/>
                </a:path>
              </a:pathLst>
            </a:custGeom>
            <a:solidFill>
              <a:srgbClr val="00AEE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1611985" cy="6601332"/>
            </a:xfrm>
            <a:prstGeom prst="rect">
              <a:avLst/>
            </a:prstGeom>
          </p:spPr>
          <p:txBody>
            <a:bodyPr lIns="42333" tIns="42333" rIns="42333" bIns="42333" rtlCol="0" anchor="ctr"/>
            <a:lstStyle/>
            <a:p>
              <a:pPr algn="ctr">
                <a:lnSpc>
                  <a:spcPts val="816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347478" y="2009196"/>
            <a:ext cx="315033" cy="241000"/>
          </a:xfrm>
          <a:custGeom>
            <a:avLst/>
            <a:gdLst/>
            <a:ahLst/>
            <a:cxnLst/>
            <a:rect l="l" t="t" r="r" b="b"/>
            <a:pathLst>
              <a:path w="315033" h="241000">
                <a:moveTo>
                  <a:pt x="0" y="0"/>
                </a:moveTo>
                <a:lnTo>
                  <a:pt x="315032" y="0"/>
                </a:lnTo>
                <a:lnTo>
                  <a:pt x="315032" y="241000"/>
                </a:lnTo>
                <a:lnTo>
                  <a:pt x="0" y="241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1020557" y="441338"/>
            <a:ext cx="4070849" cy="5470600"/>
            <a:chOff x="0" y="0"/>
            <a:chExt cx="3663950" cy="4923790"/>
          </a:xfrm>
        </p:grpSpPr>
        <p:sp>
          <p:nvSpPr>
            <p:cNvPr id="11" name="Freeform 11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7"/>
              <a:stretch>
                <a:fillRect l="-608" r="-608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20BDBE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997566" y="6383655"/>
            <a:ext cx="5758467" cy="753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 spc="-100">
                <a:solidFill>
                  <a:srgbClr val="00AEEF"/>
                </a:solidFill>
                <a:latin typeface="Cachet Pro Light"/>
                <a:ea typeface="Cachet Pro Light"/>
                <a:cs typeface="Cachet Pro Light"/>
                <a:sym typeface="Cachet Pro Light"/>
              </a:rPr>
              <a:t>Y CAMP AT HORSETHIEF</a:t>
            </a:r>
            <a:r>
              <a:rPr lang="en-US" sz="2000" b="1" spc="-100">
                <a:solidFill>
                  <a:srgbClr val="00AEEF"/>
                </a:solidFill>
                <a:latin typeface="Cachet Pro Bold"/>
                <a:ea typeface="Cachet Pro Bold"/>
                <a:cs typeface="Cachet Pro Bold"/>
                <a:sym typeface="Cachet Pro Bold"/>
              </a:rPr>
              <a:t> </a:t>
            </a:r>
          </a:p>
          <a:p>
            <a:pPr algn="ctr">
              <a:lnSpc>
                <a:spcPts val="2835"/>
              </a:lnSpc>
            </a:pPr>
            <a:r>
              <a:rPr lang="en-US" sz="3500" b="1" spc="-175">
                <a:solidFill>
                  <a:srgbClr val="00AEEF"/>
                </a:solidFill>
                <a:latin typeface="Cachet Pro Bold"/>
                <a:ea typeface="Cachet Pro Bold"/>
                <a:cs typeface="Cachet Pro Bold"/>
                <a:sym typeface="Cachet Pro Bold"/>
              </a:rPr>
              <a:t>THRIVE FAMILY CAMP 2025</a:t>
            </a:r>
          </a:p>
        </p:txBody>
      </p:sp>
      <p:sp>
        <p:nvSpPr>
          <p:cNvPr id="14" name="TextBox 14"/>
          <p:cNvSpPr txBox="1"/>
          <p:nvPr/>
        </p:nvSpPr>
        <p:spPr>
          <a:xfrm rot="-5400000">
            <a:off x="-311840" y="846534"/>
            <a:ext cx="1767019" cy="4685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359"/>
              </a:lnSpc>
            </a:pPr>
            <a:r>
              <a:rPr lang="en-US" sz="3999" b="1" spc="-199">
                <a:solidFill>
                  <a:srgbClr val="FFFFFF"/>
                </a:solidFill>
                <a:latin typeface="Cachet Pro Bold"/>
                <a:ea typeface="Cachet Pro Bold"/>
                <a:cs typeface="Cachet Pro Bold"/>
                <a:sym typeface="Cachet Pro Bold"/>
              </a:rPr>
              <a:t>THRIVE</a:t>
            </a:r>
          </a:p>
        </p:txBody>
      </p:sp>
      <p:grpSp>
        <p:nvGrpSpPr>
          <p:cNvPr id="15" name="Group 15"/>
          <p:cNvGrpSpPr>
            <a:grpSpLocks noChangeAspect="1"/>
          </p:cNvGrpSpPr>
          <p:nvPr/>
        </p:nvGrpSpPr>
        <p:grpSpPr>
          <a:xfrm>
            <a:off x="5310481" y="441338"/>
            <a:ext cx="4070849" cy="5470600"/>
            <a:chOff x="0" y="0"/>
            <a:chExt cx="3663950" cy="4923790"/>
          </a:xfrm>
        </p:grpSpPr>
        <p:sp>
          <p:nvSpPr>
            <p:cNvPr id="16" name="Freeform 16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8"/>
              <a:stretch>
                <a:fillRect l="-1193" r="-1193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20BDBE"/>
            </a:solid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B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04037" y="-59315"/>
            <a:ext cx="601914" cy="2457819"/>
            <a:chOff x="0" y="0"/>
            <a:chExt cx="802552" cy="3277092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802552" cy="3277092"/>
              <a:chOff x="0" y="0"/>
              <a:chExt cx="1611985" cy="6582282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611985" cy="6582283"/>
              </a:xfrm>
              <a:custGeom>
                <a:avLst/>
                <a:gdLst/>
                <a:ahLst/>
                <a:cxnLst/>
                <a:rect l="l" t="t" r="r" b="b"/>
                <a:pathLst>
                  <a:path w="1611985" h="6582283">
                    <a:moveTo>
                      <a:pt x="64311" y="0"/>
                    </a:moveTo>
                    <a:lnTo>
                      <a:pt x="1547674" y="0"/>
                    </a:lnTo>
                    <a:cubicBezTo>
                      <a:pt x="1564730" y="0"/>
                      <a:pt x="1581088" y="6776"/>
                      <a:pt x="1593148" y="18836"/>
                    </a:cubicBezTo>
                    <a:cubicBezTo>
                      <a:pt x="1605209" y="30897"/>
                      <a:pt x="1611985" y="47255"/>
                      <a:pt x="1611985" y="64311"/>
                    </a:cubicBezTo>
                    <a:lnTo>
                      <a:pt x="1611985" y="6517972"/>
                    </a:lnTo>
                    <a:cubicBezTo>
                      <a:pt x="1611985" y="6535028"/>
                      <a:pt x="1605209" y="6551386"/>
                      <a:pt x="1593148" y="6563447"/>
                    </a:cubicBezTo>
                    <a:cubicBezTo>
                      <a:pt x="1581088" y="6575507"/>
                      <a:pt x="1564730" y="6582283"/>
                      <a:pt x="1547674" y="6582283"/>
                    </a:cubicBezTo>
                    <a:lnTo>
                      <a:pt x="64311" y="6582283"/>
                    </a:lnTo>
                    <a:cubicBezTo>
                      <a:pt x="47255" y="6582283"/>
                      <a:pt x="30897" y="6575507"/>
                      <a:pt x="18836" y="6563447"/>
                    </a:cubicBezTo>
                    <a:cubicBezTo>
                      <a:pt x="6776" y="6551386"/>
                      <a:pt x="0" y="6535028"/>
                      <a:pt x="0" y="6517972"/>
                    </a:cubicBezTo>
                    <a:lnTo>
                      <a:pt x="0" y="64311"/>
                    </a:lnTo>
                    <a:cubicBezTo>
                      <a:pt x="0" y="47255"/>
                      <a:pt x="6776" y="30897"/>
                      <a:pt x="18836" y="18836"/>
                    </a:cubicBezTo>
                    <a:cubicBezTo>
                      <a:pt x="30897" y="6776"/>
                      <a:pt x="47255" y="0"/>
                      <a:pt x="64311" y="0"/>
                    </a:cubicBezTo>
                    <a:close/>
                  </a:path>
                </a:pathLst>
              </a:custGeom>
              <a:solidFill>
                <a:srgbClr val="00AEE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19050"/>
                <a:ext cx="1611985" cy="6601332"/>
              </a:xfrm>
              <a:prstGeom prst="rect">
                <a:avLst/>
              </a:prstGeom>
            </p:spPr>
            <p:txBody>
              <a:bodyPr lIns="42333" tIns="42333" rIns="42333" bIns="42333" rtlCol="0" anchor="ctr"/>
              <a:lstStyle/>
              <a:p>
                <a:pPr algn="ctr">
                  <a:lnSpc>
                    <a:spcPts val="816"/>
                  </a:lnSpc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>
              <a:off x="191254" y="2758016"/>
              <a:ext cx="420043" cy="321333"/>
            </a:xfrm>
            <a:custGeom>
              <a:avLst/>
              <a:gdLst/>
              <a:ahLst/>
              <a:cxnLst/>
              <a:rect l="l" t="t" r="r" b="b"/>
              <a:pathLst>
                <a:path w="420043" h="321333">
                  <a:moveTo>
                    <a:pt x="0" y="0"/>
                  </a:moveTo>
                  <a:lnTo>
                    <a:pt x="420044" y="0"/>
                  </a:lnTo>
                  <a:lnTo>
                    <a:pt x="420044" y="321333"/>
                  </a:lnTo>
                  <a:lnTo>
                    <a:pt x="0" y="3213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 rot="-5400000">
              <a:off x="-710062" y="1185575"/>
              <a:ext cx="2356025" cy="6692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3999" b="1" spc="-199">
                  <a:solidFill>
                    <a:srgbClr val="FFFFFF"/>
                  </a:solidFill>
                  <a:latin typeface="Cachet Pro Bold"/>
                  <a:ea typeface="Cachet Pro Bold"/>
                  <a:cs typeface="Cachet Pro Bold"/>
                  <a:sym typeface="Cachet Pro Bold"/>
                </a:rPr>
                <a:t>THRIVE</a:t>
              </a:r>
            </a:p>
          </p:txBody>
        </p:sp>
      </p:grpSp>
      <p:sp>
        <p:nvSpPr>
          <p:cNvPr id="8" name="Freeform 8"/>
          <p:cNvSpPr/>
          <p:nvPr/>
        </p:nvSpPr>
        <p:spPr>
          <a:xfrm rot="500457">
            <a:off x="5215023" y="74696"/>
            <a:ext cx="3270495" cy="2320352"/>
          </a:xfrm>
          <a:custGeom>
            <a:avLst/>
            <a:gdLst/>
            <a:ahLst/>
            <a:cxnLst/>
            <a:rect l="l" t="t" r="r" b="b"/>
            <a:pathLst>
              <a:path w="3270495" h="2320352">
                <a:moveTo>
                  <a:pt x="0" y="0"/>
                </a:moveTo>
                <a:lnTo>
                  <a:pt x="3270494" y="0"/>
                </a:lnTo>
                <a:lnTo>
                  <a:pt x="3270494" y="2320353"/>
                </a:lnTo>
                <a:lnTo>
                  <a:pt x="0" y="23203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44079" b="-44079"/>
            </a:stretch>
          </a:blipFill>
          <a:ln w="47625" cap="sq">
            <a:solidFill>
              <a:srgbClr val="20BDBE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-664336">
            <a:off x="23747" y="3151083"/>
            <a:ext cx="2643114" cy="2731353"/>
          </a:xfrm>
          <a:custGeom>
            <a:avLst/>
            <a:gdLst/>
            <a:ahLst/>
            <a:cxnLst/>
            <a:rect l="l" t="t" r="r" b="b"/>
            <a:pathLst>
              <a:path w="2643114" h="2731353">
                <a:moveTo>
                  <a:pt x="0" y="0"/>
                </a:moveTo>
                <a:lnTo>
                  <a:pt x="2643115" y="0"/>
                </a:lnTo>
                <a:lnTo>
                  <a:pt x="2643115" y="2731353"/>
                </a:lnTo>
                <a:lnTo>
                  <a:pt x="0" y="273135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4434" b="-14434"/>
            </a:stretch>
          </a:blipFill>
          <a:ln w="47625" cap="sq">
            <a:solidFill>
              <a:srgbClr val="20BDBE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519443">
            <a:off x="1128222" y="34772"/>
            <a:ext cx="3502383" cy="2334922"/>
          </a:xfrm>
          <a:custGeom>
            <a:avLst/>
            <a:gdLst/>
            <a:ahLst/>
            <a:cxnLst/>
            <a:rect l="l" t="t" r="r" b="b"/>
            <a:pathLst>
              <a:path w="3502383" h="2334922">
                <a:moveTo>
                  <a:pt x="0" y="0"/>
                </a:moveTo>
                <a:lnTo>
                  <a:pt x="3502383" y="0"/>
                </a:lnTo>
                <a:lnTo>
                  <a:pt x="3502383" y="2334922"/>
                </a:lnTo>
                <a:lnTo>
                  <a:pt x="0" y="23349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6318" b="-6318"/>
            </a:stretch>
          </a:blipFill>
          <a:ln w="47625" cap="sq">
            <a:solidFill>
              <a:srgbClr val="20BDBE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357211">
            <a:off x="2423786" y="4960049"/>
            <a:ext cx="3163067" cy="2269532"/>
          </a:xfrm>
          <a:custGeom>
            <a:avLst/>
            <a:gdLst/>
            <a:ahLst/>
            <a:cxnLst/>
            <a:rect l="l" t="t" r="r" b="b"/>
            <a:pathLst>
              <a:path w="3163067" h="2269532">
                <a:moveTo>
                  <a:pt x="0" y="0"/>
                </a:moveTo>
                <a:lnTo>
                  <a:pt x="3163067" y="0"/>
                </a:lnTo>
                <a:lnTo>
                  <a:pt x="3163067" y="2269533"/>
                </a:lnTo>
                <a:lnTo>
                  <a:pt x="0" y="226953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9894" t="-90438" r="-7566" b="-28101"/>
            </a:stretch>
          </a:blipFill>
          <a:ln w="47625" cap="sq">
            <a:solidFill>
              <a:srgbClr val="20BDBE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1636756" y="2619840"/>
            <a:ext cx="6722128" cy="1765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44"/>
              </a:lnSpc>
            </a:pPr>
            <a:r>
              <a:rPr lang="en-US" sz="7331" b="1" spc="-366">
                <a:solidFill>
                  <a:srgbClr val="FFFFFF"/>
                </a:solidFill>
                <a:latin typeface="Cachet Pro Bold"/>
                <a:ea typeface="Cachet Pro Bold"/>
                <a:cs typeface="Cachet Pro Bold"/>
                <a:sym typeface="Cachet Pro Bold"/>
              </a:rPr>
              <a:t>HALLOWEEN CARNIVAL</a:t>
            </a:r>
          </a:p>
        </p:txBody>
      </p:sp>
      <p:sp>
        <p:nvSpPr>
          <p:cNvPr id="13" name="Freeform 13"/>
          <p:cNvSpPr/>
          <p:nvPr/>
        </p:nvSpPr>
        <p:spPr>
          <a:xfrm rot="-615098">
            <a:off x="5681991" y="4527654"/>
            <a:ext cx="2336559" cy="2600382"/>
          </a:xfrm>
          <a:custGeom>
            <a:avLst/>
            <a:gdLst/>
            <a:ahLst/>
            <a:cxnLst/>
            <a:rect l="l" t="t" r="r" b="b"/>
            <a:pathLst>
              <a:path w="2336559" h="2600382">
                <a:moveTo>
                  <a:pt x="0" y="0"/>
                </a:moveTo>
                <a:lnTo>
                  <a:pt x="2336558" y="0"/>
                </a:lnTo>
                <a:lnTo>
                  <a:pt x="2336558" y="2600382"/>
                </a:lnTo>
                <a:lnTo>
                  <a:pt x="0" y="260038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15392" b="-4559"/>
            </a:stretch>
          </a:blipFill>
          <a:ln w="47625" cap="sq">
            <a:solidFill>
              <a:srgbClr val="20BDBE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283685">
            <a:off x="7826991" y="2286004"/>
            <a:ext cx="1807588" cy="2962521"/>
          </a:xfrm>
          <a:custGeom>
            <a:avLst/>
            <a:gdLst/>
            <a:ahLst/>
            <a:cxnLst/>
            <a:rect l="l" t="t" r="r" b="b"/>
            <a:pathLst>
              <a:path w="1807588" h="2962521">
                <a:moveTo>
                  <a:pt x="0" y="0"/>
                </a:moveTo>
                <a:lnTo>
                  <a:pt x="1807589" y="0"/>
                </a:lnTo>
                <a:lnTo>
                  <a:pt x="1807589" y="2962522"/>
                </a:lnTo>
                <a:lnTo>
                  <a:pt x="0" y="296252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8845" t="-2368" r="-21376" b="-3700"/>
            </a:stretch>
          </a:blipFill>
          <a:ln w="47625" cap="sq">
            <a:solidFill>
              <a:srgbClr val="20BDBE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>
            <a:off x="8358884" y="5987124"/>
            <a:ext cx="1187810" cy="1193112"/>
          </a:xfrm>
          <a:custGeom>
            <a:avLst/>
            <a:gdLst/>
            <a:ahLst/>
            <a:cxnLst/>
            <a:rect l="l" t="t" r="r" b="b"/>
            <a:pathLst>
              <a:path w="1187810" h="1193112">
                <a:moveTo>
                  <a:pt x="0" y="0"/>
                </a:moveTo>
                <a:lnTo>
                  <a:pt x="1187810" y="0"/>
                </a:lnTo>
                <a:lnTo>
                  <a:pt x="1187810" y="1193112"/>
                </a:lnTo>
                <a:lnTo>
                  <a:pt x="0" y="119311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4883" y="-59315"/>
            <a:ext cx="9923367" cy="7438038"/>
            <a:chOff x="0" y="0"/>
            <a:chExt cx="4200367" cy="314837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00367" cy="3148376"/>
            </a:xfrm>
            <a:custGeom>
              <a:avLst/>
              <a:gdLst/>
              <a:ahLst/>
              <a:cxnLst/>
              <a:rect l="l" t="t" r="r" b="b"/>
              <a:pathLst>
                <a:path w="4200367" h="3148376">
                  <a:moveTo>
                    <a:pt x="13653" y="0"/>
                  </a:moveTo>
                  <a:lnTo>
                    <a:pt x="4186714" y="0"/>
                  </a:lnTo>
                  <a:cubicBezTo>
                    <a:pt x="4190335" y="0"/>
                    <a:pt x="4193808" y="1438"/>
                    <a:pt x="4196368" y="3999"/>
                  </a:cubicBezTo>
                  <a:cubicBezTo>
                    <a:pt x="4198929" y="6559"/>
                    <a:pt x="4200367" y="10032"/>
                    <a:pt x="4200367" y="13653"/>
                  </a:cubicBezTo>
                  <a:lnTo>
                    <a:pt x="4200367" y="3134723"/>
                  </a:lnTo>
                  <a:cubicBezTo>
                    <a:pt x="4200367" y="3138344"/>
                    <a:pt x="4198929" y="3141817"/>
                    <a:pt x="4196368" y="3144377"/>
                  </a:cubicBezTo>
                  <a:cubicBezTo>
                    <a:pt x="4193808" y="3146937"/>
                    <a:pt x="4190335" y="3148376"/>
                    <a:pt x="4186714" y="3148376"/>
                  </a:cubicBezTo>
                  <a:lnTo>
                    <a:pt x="13653" y="3148376"/>
                  </a:lnTo>
                  <a:cubicBezTo>
                    <a:pt x="10032" y="3148376"/>
                    <a:pt x="6559" y="3146937"/>
                    <a:pt x="3999" y="3144377"/>
                  </a:cubicBezTo>
                  <a:cubicBezTo>
                    <a:pt x="1438" y="3141817"/>
                    <a:pt x="0" y="3138344"/>
                    <a:pt x="0" y="3134723"/>
                  </a:cubicBezTo>
                  <a:lnTo>
                    <a:pt x="0" y="13653"/>
                  </a:lnTo>
                  <a:cubicBezTo>
                    <a:pt x="0" y="10032"/>
                    <a:pt x="1438" y="6559"/>
                    <a:pt x="3999" y="3999"/>
                  </a:cubicBezTo>
                  <a:cubicBezTo>
                    <a:pt x="6559" y="1438"/>
                    <a:pt x="10032" y="0"/>
                    <a:pt x="13653" y="0"/>
                  </a:cubicBezTo>
                  <a:close/>
                </a:path>
              </a:pathLst>
            </a:custGeom>
            <a:solidFill>
              <a:srgbClr val="006B6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200367" cy="3176951"/>
            </a:xfrm>
            <a:prstGeom prst="rect">
              <a:avLst/>
            </a:prstGeom>
          </p:spPr>
          <p:txBody>
            <a:bodyPr lIns="88900" tIns="88900" rIns="88900" bIns="88900" rtlCol="0" anchor="ctr"/>
            <a:lstStyle/>
            <a:p>
              <a:pPr algn="ctr">
                <a:lnSpc>
                  <a:spcPts val="1714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04037" y="-59315"/>
            <a:ext cx="601914" cy="2457819"/>
            <a:chOff x="0" y="0"/>
            <a:chExt cx="802552" cy="3277092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802552" cy="3277092"/>
              <a:chOff x="0" y="0"/>
              <a:chExt cx="1611985" cy="6582282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611985" cy="6582283"/>
              </a:xfrm>
              <a:custGeom>
                <a:avLst/>
                <a:gdLst/>
                <a:ahLst/>
                <a:cxnLst/>
                <a:rect l="l" t="t" r="r" b="b"/>
                <a:pathLst>
                  <a:path w="1611985" h="6582283">
                    <a:moveTo>
                      <a:pt x="64311" y="0"/>
                    </a:moveTo>
                    <a:lnTo>
                      <a:pt x="1547674" y="0"/>
                    </a:lnTo>
                    <a:cubicBezTo>
                      <a:pt x="1564730" y="0"/>
                      <a:pt x="1581088" y="6776"/>
                      <a:pt x="1593148" y="18836"/>
                    </a:cubicBezTo>
                    <a:cubicBezTo>
                      <a:pt x="1605209" y="30897"/>
                      <a:pt x="1611985" y="47255"/>
                      <a:pt x="1611985" y="64311"/>
                    </a:cubicBezTo>
                    <a:lnTo>
                      <a:pt x="1611985" y="6517972"/>
                    </a:lnTo>
                    <a:cubicBezTo>
                      <a:pt x="1611985" y="6535028"/>
                      <a:pt x="1605209" y="6551386"/>
                      <a:pt x="1593148" y="6563447"/>
                    </a:cubicBezTo>
                    <a:cubicBezTo>
                      <a:pt x="1581088" y="6575507"/>
                      <a:pt x="1564730" y="6582283"/>
                      <a:pt x="1547674" y="6582283"/>
                    </a:cubicBezTo>
                    <a:lnTo>
                      <a:pt x="64311" y="6582283"/>
                    </a:lnTo>
                    <a:cubicBezTo>
                      <a:pt x="47255" y="6582283"/>
                      <a:pt x="30897" y="6575507"/>
                      <a:pt x="18836" y="6563447"/>
                    </a:cubicBezTo>
                    <a:cubicBezTo>
                      <a:pt x="6776" y="6551386"/>
                      <a:pt x="0" y="6535028"/>
                      <a:pt x="0" y="6517972"/>
                    </a:cubicBezTo>
                    <a:lnTo>
                      <a:pt x="0" y="64311"/>
                    </a:lnTo>
                    <a:cubicBezTo>
                      <a:pt x="0" y="47255"/>
                      <a:pt x="6776" y="30897"/>
                      <a:pt x="18836" y="18836"/>
                    </a:cubicBezTo>
                    <a:cubicBezTo>
                      <a:pt x="30897" y="6776"/>
                      <a:pt x="47255" y="0"/>
                      <a:pt x="64311" y="0"/>
                    </a:cubicBezTo>
                    <a:close/>
                  </a:path>
                </a:pathLst>
              </a:custGeom>
              <a:solidFill>
                <a:srgbClr val="00AEE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-19050"/>
                <a:ext cx="1611985" cy="6601332"/>
              </a:xfrm>
              <a:prstGeom prst="rect">
                <a:avLst/>
              </a:prstGeom>
            </p:spPr>
            <p:txBody>
              <a:bodyPr lIns="42333" tIns="42333" rIns="42333" bIns="42333" rtlCol="0" anchor="ctr"/>
              <a:lstStyle/>
              <a:p>
                <a:pPr algn="ctr">
                  <a:lnSpc>
                    <a:spcPts val="816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191254" y="2758016"/>
              <a:ext cx="420043" cy="321333"/>
            </a:xfrm>
            <a:custGeom>
              <a:avLst/>
              <a:gdLst/>
              <a:ahLst/>
              <a:cxnLst/>
              <a:rect l="l" t="t" r="r" b="b"/>
              <a:pathLst>
                <a:path w="420043" h="321333">
                  <a:moveTo>
                    <a:pt x="0" y="0"/>
                  </a:moveTo>
                  <a:lnTo>
                    <a:pt x="420044" y="0"/>
                  </a:lnTo>
                  <a:lnTo>
                    <a:pt x="420044" y="321333"/>
                  </a:lnTo>
                  <a:lnTo>
                    <a:pt x="0" y="3213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 rot="-5400000">
              <a:off x="-710062" y="1185575"/>
              <a:ext cx="2356025" cy="6692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3999" b="1" spc="-199">
                  <a:solidFill>
                    <a:srgbClr val="FFFFFF"/>
                  </a:solidFill>
                  <a:latin typeface="Cachet Pro Bold"/>
                  <a:ea typeface="Cachet Pro Bold"/>
                  <a:cs typeface="Cachet Pro Bold"/>
                  <a:sym typeface="Cachet Pro Bold"/>
                </a:rPr>
                <a:t>THRIVE</a:t>
              </a:r>
            </a:p>
          </p:txBody>
        </p:sp>
      </p:grpSp>
      <p:sp>
        <p:nvSpPr>
          <p:cNvPr id="11" name="Freeform 11"/>
          <p:cNvSpPr/>
          <p:nvPr/>
        </p:nvSpPr>
        <p:spPr>
          <a:xfrm>
            <a:off x="8415318" y="6037442"/>
            <a:ext cx="1111826" cy="1116790"/>
          </a:xfrm>
          <a:custGeom>
            <a:avLst/>
            <a:gdLst/>
            <a:ahLst/>
            <a:cxnLst/>
            <a:rect l="l" t="t" r="r" b="b"/>
            <a:pathLst>
              <a:path w="1111826" h="1116790">
                <a:moveTo>
                  <a:pt x="0" y="0"/>
                </a:moveTo>
                <a:lnTo>
                  <a:pt x="1111826" y="0"/>
                </a:lnTo>
                <a:lnTo>
                  <a:pt x="1111826" y="1116789"/>
                </a:lnTo>
                <a:lnTo>
                  <a:pt x="0" y="111678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>
            <a:grpSpLocks noChangeAspect="1"/>
          </p:cNvGrpSpPr>
          <p:nvPr/>
        </p:nvGrpSpPr>
        <p:grpSpPr>
          <a:xfrm>
            <a:off x="2116261" y="1032002"/>
            <a:ext cx="3222533" cy="3073701"/>
            <a:chOff x="0" y="0"/>
            <a:chExt cx="6324600" cy="6032500"/>
          </a:xfrm>
        </p:grpSpPr>
        <p:sp>
          <p:nvSpPr>
            <p:cNvPr id="13" name="Freeform 13"/>
            <p:cNvSpPr/>
            <p:nvPr/>
          </p:nvSpPr>
          <p:spPr>
            <a:xfrm>
              <a:off x="127000" y="127000"/>
              <a:ext cx="6070600" cy="5778500"/>
            </a:xfrm>
            <a:custGeom>
              <a:avLst/>
              <a:gdLst/>
              <a:ahLst/>
              <a:cxnLst/>
              <a:rect l="l" t="t" r="r" b="b"/>
              <a:pathLst>
                <a:path w="6070600" h="5778500">
                  <a:moveTo>
                    <a:pt x="0" y="0"/>
                  </a:moveTo>
                  <a:lnTo>
                    <a:pt x="6070600" y="0"/>
                  </a:lnTo>
                  <a:lnTo>
                    <a:pt x="6070600" y="5778500"/>
                  </a:lnTo>
                  <a:lnTo>
                    <a:pt x="0" y="5778500"/>
                  </a:lnTo>
                  <a:close/>
                </a:path>
              </a:pathLst>
            </a:custGeom>
            <a:blipFill>
              <a:blip r:embed="rId4"/>
              <a:stretch>
                <a:fillRect l="-20509" r="-20509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0"/>
              <a:ext cx="6324600" cy="6032500"/>
            </a:xfrm>
            <a:custGeom>
              <a:avLst/>
              <a:gdLst/>
              <a:ahLst/>
              <a:cxnLst/>
              <a:rect l="l" t="t" r="r" b="b"/>
              <a:pathLst>
                <a:path w="6324600" h="6032500">
                  <a:moveTo>
                    <a:pt x="6324600" y="6032500"/>
                  </a:moveTo>
                  <a:lnTo>
                    <a:pt x="0" y="6032500"/>
                  </a:lnTo>
                  <a:lnTo>
                    <a:pt x="0" y="0"/>
                  </a:lnTo>
                  <a:lnTo>
                    <a:pt x="6324600" y="0"/>
                  </a:lnTo>
                  <a:lnTo>
                    <a:pt x="6324600" y="6032500"/>
                  </a:lnTo>
                  <a:close/>
                  <a:moveTo>
                    <a:pt x="127000" y="5905500"/>
                  </a:moveTo>
                  <a:lnTo>
                    <a:pt x="6197600" y="5905500"/>
                  </a:lnTo>
                  <a:lnTo>
                    <a:pt x="6197600" y="127000"/>
                  </a:lnTo>
                  <a:lnTo>
                    <a:pt x="127000" y="127000"/>
                  </a:lnTo>
                  <a:lnTo>
                    <a:pt x="127000" y="5905500"/>
                  </a:lnTo>
                  <a:close/>
                </a:path>
              </a:pathLst>
            </a:custGeom>
            <a:solidFill>
              <a:srgbClr val="20BDBE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15"/>
          <p:cNvGrpSpPr>
            <a:grpSpLocks noChangeAspect="1"/>
          </p:cNvGrpSpPr>
          <p:nvPr/>
        </p:nvGrpSpPr>
        <p:grpSpPr>
          <a:xfrm>
            <a:off x="4133865" y="4174500"/>
            <a:ext cx="3222533" cy="3073701"/>
            <a:chOff x="0" y="0"/>
            <a:chExt cx="6324600" cy="6032500"/>
          </a:xfrm>
        </p:grpSpPr>
        <p:sp>
          <p:nvSpPr>
            <p:cNvPr id="16" name="Freeform 16"/>
            <p:cNvSpPr/>
            <p:nvPr/>
          </p:nvSpPr>
          <p:spPr>
            <a:xfrm>
              <a:off x="127000" y="127000"/>
              <a:ext cx="6070600" cy="5778500"/>
            </a:xfrm>
            <a:custGeom>
              <a:avLst/>
              <a:gdLst/>
              <a:ahLst/>
              <a:cxnLst/>
              <a:rect l="l" t="t" r="r" b="b"/>
              <a:pathLst>
                <a:path w="6070600" h="5778500">
                  <a:moveTo>
                    <a:pt x="0" y="0"/>
                  </a:moveTo>
                  <a:lnTo>
                    <a:pt x="6070600" y="0"/>
                  </a:lnTo>
                  <a:lnTo>
                    <a:pt x="6070600" y="5778500"/>
                  </a:lnTo>
                  <a:lnTo>
                    <a:pt x="0" y="5778500"/>
                  </a:lnTo>
                  <a:close/>
                </a:path>
              </a:pathLst>
            </a:custGeom>
            <a:blipFill>
              <a:blip r:embed="rId5"/>
              <a:stretch>
                <a:fillRect l="-22112" r="-22112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0" y="0"/>
              <a:ext cx="6324600" cy="6032500"/>
            </a:xfrm>
            <a:custGeom>
              <a:avLst/>
              <a:gdLst/>
              <a:ahLst/>
              <a:cxnLst/>
              <a:rect l="l" t="t" r="r" b="b"/>
              <a:pathLst>
                <a:path w="6324600" h="6032500">
                  <a:moveTo>
                    <a:pt x="6324600" y="6032500"/>
                  </a:moveTo>
                  <a:lnTo>
                    <a:pt x="0" y="6032500"/>
                  </a:lnTo>
                  <a:lnTo>
                    <a:pt x="0" y="0"/>
                  </a:lnTo>
                  <a:lnTo>
                    <a:pt x="6324600" y="0"/>
                  </a:lnTo>
                  <a:lnTo>
                    <a:pt x="6324600" y="6032500"/>
                  </a:lnTo>
                  <a:close/>
                  <a:moveTo>
                    <a:pt x="127000" y="5905500"/>
                  </a:moveTo>
                  <a:lnTo>
                    <a:pt x="6197600" y="5905500"/>
                  </a:lnTo>
                  <a:lnTo>
                    <a:pt x="6197600" y="127000"/>
                  </a:lnTo>
                  <a:lnTo>
                    <a:pt x="127000" y="127000"/>
                  </a:lnTo>
                  <a:lnTo>
                    <a:pt x="127000" y="5905500"/>
                  </a:lnTo>
                  <a:close/>
                </a:path>
              </a:pathLst>
            </a:custGeom>
            <a:solidFill>
              <a:srgbClr val="20BDBE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953298" y="112319"/>
            <a:ext cx="8017933" cy="105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399"/>
              </a:lnSpc>
            </a:pPr>
            <a:r>
              <a:rPr lang="en-US" sz="6999" b="1" spc="-349">
                <a:solidFill>
                  <a:srgbClr val="00AEEF"/>
                </a:solidFill>
                <a:latin typeface="Cachet Pro Bold"/>
                <a:ea typeface="Cachet Pro Bold"/>
                <a:cs typeface="Cachet Pro Bold"/>
                <a:sym typeface="Cachet Pro Bold"/>
              </a:rPr>
              <a:t>ADAPTIVE EGG HUNT</a:t>
            </a:r>
          </a:p>
        </p:txBody>
      </p:sp>
      <p:grpSp>
        <p:nvGrpSpPr>
          <p:cNvPr id="19" name="Group 19"/>
          <p:cNvGrpSpPr>
            <a:grpSpLocks noChangeAspect="1"/>
          </p:cNvGrpSpPr>
          <p:nvPr/>
        </p:nvGrpSpPr>
        <p:grpSpPr>
          <a:xfrm>
            <a:off x="5515812" y="1032002"/>
            <a:ext cx="3222533" cy="3073701"/>
            <a:chOff x="0" y="0"/>
            <a:chExt cx="6324600" cy="6032500"/>
          </a:xfrm>
        </p:grpSpPr>
        <p:sp>
          <p:nvSpPr>
            <p:cNvPr id="20" name="Freeform 20"/>
            <p:cNvSpPr/>
            <p:nvPr/>
          </p:nvSpPr>
          <p:spPr>
            <a:xfrm>
              <a:off x="127000" y="127000"/>
              <a:ext cx="6070600" cy="5778500"/>
            </a:xfrm>
            <a:custGeom>
              <a:avLst/>
              <a:gdLst/>
              <a:ahLst/>
              <a:cxnLst/>
              <a:rect l="l" t="t" r="r" b="b"/>
              <a:pathLst>
                <a:path w="6070600" h="5778500">
                  <a:moveTo>
                    <a:pt x="0" y="0"/>
                  </a:moveTo>
                  <a:lnTo>
                    <a:pt x="6070600" y="0"/>
                  </a:lnTo>
                  <a:lnTo>
                    <a:pt x="6070600" y="5778500"/>
                  </a:lnTo>
                  <a:lnTo>
                    <a:pt x="0" y="5778500"/>
                  </a:lnTo>
                  <a:close/>
                </a:path>
              </a:pathLst>
            </a:custGeom>
            <a:blipFill>
              <a:blip r:embed="rId6"/>
              <a:stretch>
                <a:fillRect l="-21717" r="-21717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0" y="0"/>
              <a:ext cx="6324600" cy="6032500"/>
            </a:xfrm>
            <a:custGeom>
              <a:avLst/>
              <a:gdLst/>
              <a:ahLst/>
              <a:cxnLst/>
              <a:rect l="l" t="t" r="r" b="b"/>
              <a:pathLst>
                <a:path w="6324600" h="6032500">
                  <a:moveTo>
                    <a:pt x="6324600" y="6032500"/>
                  </a:moveTo>
                  <a:lnTo>
                    <a:pt x="0" y="6032500"/>
                  </a:lnTo>
                  <a:lnTo>
                    <a:pt x="0" y="0"/>
                  </a:lnTo>
                  <a:lnTo>
                    <a:pt x="6324600" y="0"/>
                  </a:lnTo>
                  <a:lnTo>
                    <a:pt x="6324600" y="6032500"/>
                  </a:lnTo>
                  <a:close/>
                  <a:moveTo>
                    <a:pt x="127000" y="5905500"/>
                  </a:moveTo>
                  <a:lnTo>
                    <a:pt x="6197600" y="5905500"/>
                  </a:lnTo>
                  <a:lnTo>
                    <a:pt x="6197600" y="127000"/>
                  </a:lnTo>
                  <a:lnTo>
                    <a:pt x="127000" y="127000"/>
                  </a:lnTo>
                  <a:lnTo>
                    <a:pt x="127000" y="5905500"/>
                  </a:lnTo>
                  <a:close/>
                </a:path>
              </a:pathLst>
            </a:custGeom>
            <a:solidFill>
              <a:srgbClr val="20BDBE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2" name="Group 22"/>
          <p:cNvGrpSpPr>
            <a:grpSpLocks noChangeAspect="1"/>
          </p:cNvGrpSpPr>
          <p:nvPr/>
        </p:nvGrpSpPr>
        <p:grpSpPr>
          <a:xfrm>
            <a:off x="731520" y="4174500"/>
            <a:ext cx="3222533" cy="3073701"/>
            <a:chOff x="0" y="0"/>
            <a:chExt cx="6324600" cy="6032500"/>
          </a:xfrm>
        </p:grpSpPr>
        <p:sp>
          <p:nvSpPr>
            <p:cNvPr id="23" name="Freeform 23"/>
            <p:cNvSpPr/>
            <p:nvPr/>
          </p:nvSpPr>
          <p:spPr>
            <a:xfrm>
              <a:off x="127000" y="127000"/>
              <a:ext cx="6070600" cy="5778500"/>
            </a:xfrm>
            <a:custGeom>
              <a:avLst/>
              <a:gdLst/>
              <a:ahLst/>
              <a:cxnLst/>
              <a:rect l="l" t="t" r="r" b="b"/>
              <a:pathLst>
                <a:path w="6070600" h="5778500">
                  <a:moveTo>
                    <a:pt x="0" y="0"/>
                  </a:moveTo>
                  <a:lnTo>
                    <a:pt x="6070600" y="0"/>
                  </a:lnTo>
                  <a:lnTo>
                    <a:pt x="6070600" y="5778500"/>
                  </a:lnTo>
                  <a:lnTo>
                    <a:pt x="0" y="5778500"/>
                  </a:lnTo>
                  <a:close/>
                </a:path>
              </a:pathLst>
            </a:custGeom>
            <a:blipFill>
              <a:blip r:embed="rId7"/>
              <a:stretch>
                <a:fillRect l="-27784" t="-10707" r="-29793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0" y="0"/>
              <a:ext cx="6324600" cy="6032500"/>
            </a:xfrm>
            <a:custGeom>
              <a:avLst/>
              <a:gdLst/>
              <a:ahLst/>
              <a:cxnLst/>
              <a:rect l="l" t="t" r="r" b="b"/>
              <a:pathLst>
                <a:path w="6324600" h="6032500">
                  <a:moveTo>
                    <a:pt x="6324600" y="6032500"/>
                  </a:moveTo>
                  <a:lnTo>
                    <a:pt x="0" y="6032500"/>
                  </a:lnTo>
                  <a:lnTo>
                    <a:pt x="0" y="0"/>
                  </a:lnTo>
                  <a:lnTo>
                    <a:pt x="6324600" y="0"/>
                  </a:lnTo>
                  <a:lnTo>
                    <a:pt x="6324600" y="6032500"/>
                  </a:lnTo>
                  <a:close/>
                  <a:moveTo>
                    <a:pt x="127000" y="5905500"/>
                  </a:moveTo>
                  <a:lnTo>
                    <a:pt x="6197600" y="5905500"/>
                  </a:lnTo>
                  <a:lnTo>
                    <a:pt x="6197600" y="127000"/>
                  </a:lnTo>
                  <a:lnTo>
                    <a:pt x="127000" y="127000"/>
                  </a:lnTo>
                  <a:lnTo>
                    <a:pt x="127000" y="5905500"/>
                  </a:lnTo>
                  <a:close/>
                </a:path>
              </a:pathLst>
            </a:custGeom>
            <a:solidFill>
              <a:srgbClr val="20BDBE"/>
            </a:solid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4883" y="-59315"/>
            <a:ext cx="9923367" cy="7438038"/>
            <a:chOff x="0" y="0"/>
            <a:chExt cx="4200367" cy="314837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00367" cy="3148376"/>
            </a:xfrm>
            <a:custGeom>
              <a:avLst/>
              <a:gdLst/>
              <a:ahLst/>
              <a:cxnLst/>
              <a:rect l="l" t="t" r="r" b="b"/>
              <a:pathLst>
                <a:path w="4200367" h="3148376">
                  <a:moveTo>
                    <a:pt x="13653" y="0"/>
                  </a:moveTo>
                  <a:lnTo>
                    <a:pt x="4186714" y="0"/>
                  </a:lnTo>
                  <a:cubicBezTo>
                    <a:pt x="4190335" y="0"/>
                    <a:pt x="4193808" y="1438"/>
                    <a:pt x="4196368" y="3999"/>
                  </a:cubicBezTo>
                  <a:cubicBezTo>
                    <a:pt x="4198929" y="6559"/>
                    <a:pt x="4200367" y="10032"/>
                    <a:pt x="4200367" y="13653"/>
                  </a:cubicBezTo>
                  <a:lnTo>
                    <a:pt x="4200367" y="3134723"/>
                  </a:lnTo>
                  <a:cubicBezTo>
                    <a:pt x="4200367" y="3138344"/>
                    <a:pt x="4198929" y="3141817"/>
                    <a:pt x="4196368" y="3144377"/>
                  </a:cubicBezTo>
                  <a:cubicBezTo>
                    <a:pt x="4193808" y="3146937"/>
                    <a:pt x="4190335" y="3148376"/>
                    <a:pt x="4186714" y="3148376"/>
                  </a:cubicBezTo>
                  <a:lnTo>
                    <a:pt x="13653" y="3148376"/>
                  </a:lnTo>
                  <a:cubicBezTo>
                    <a:pt x="10032" y="3148376"/>
                    <a:pt x="6559" y="3146937"/>
                    <a:pt x="3999" y="3144377"/>
                  </a:cubicBezTo>
                  <a:cubicBezTo>
                    <a:pt x="1438" y="3141817"/>
                    <a:pt x="0" y="3138344"/>
                    <a:pt x="0" y="3134723"/>
                  </a:cubicBezTo>
                  <a:lnTo>
                    <a:pt x="0" y="13653"/>
                  </a:lnTo>
                  <a:cubicBezTo>
                    <a:pt x="0" y="10032"/>
                    <a:pt x="1438" y="6559"/>
                    <a:pt x="3999" y="3999"/>
                  </a:cubicBezTo>
                  <a:cubicBezTo>
                    <a:pt x="6559" y="1438"/>
                    <a:pt x="10032" y="0"/>
                    <a:pt x="13653" y="0"/>
                  </a:cubicBezTo>
                  <a:close/>
                </a:path>
              </a:pathLst>
            </a:custGeom>
            <a:solidFill>
              <a:srgbClr val="006B6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200367" cy="3176951"/>
            </a:xfrm>
            <a:prstGeom prst="rect">
              <a:avLst/>
            </a:prstGeom>
          </p:spPr>
          <p:txBody>
            <a:bodyPr lIns="88900" tIns="88900" rIns="88900" bIns="88900" rtlCol="0" anchor="ctr"/>
            <a:lstStyle/>
            <a:p>
              <a:pPr algn="ctr">
                <a:lnSpc>
                  <a:spcPts val="1714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04037" y="-59315"/>
            <a:ext cx="601914" cy="2457819"/>
            <a:chOff x="0" y="0"/>
            <a:chExt cx="802552" cy="3277092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802552" cy="3277092"/>
              <a:chOff x="0" y="0"/>
              <a:chExt cx="1611985" cy="6582282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611985" cy="6582283"/>
              </a:xfrm>
              <a:custGeom>
                <a:avLst/>
                <a:gdLst/>
                <a:ahLst/>
                <a:cxnLst/>
                <a:rect l="l" t="t" r="r" b="b"/>
                <a:pathLst>
                  <a:path w="1611985" h="6582283">
                    <a:moveTo>
                      <a:pt x="64311" y="0"/>
                    </a:moveTo>
                    <a:lnTo>
                      <a:pt x="1547674" y="0"/>
                    </a:lnTo>
                    <a:cubicBezTo>
                      <a:pt x="1564730" y="0"/>
                      <a:pt x="1581088" y="6776"/>
                      <a:pt x="1593148" y="18836"/>
                    </a:cubicBezTo>
                    <a:cubicBezTo>
                      <a:pt x="1605209" y="30897"/>
                      <a:pt x="1611985" y="47255"/>
                      <a:pt x="1611985" y="64311"/>
                    </a:cubicBezTo>
                    <a:lnTo>
                      <a:pt x="1611985" y="6517972"/>
                    </a:lnTo>
                    <a:cubicBezTo>
                      <a:pt x="1611985" y="6535028"/>
                      <a:pt x="1605209" y="6551386"/>
                      <a:pt x="1593148" y="6563447"/>
                    </a:cubicBezTo>
                    <a:cubicBezTo>
                      <a:pt x="1581088" y="6575507"/>
                      <a:pt x="1564730" y="6582283"/>
                      <a:pt x="1547674" y="6582283"/>
                    </a:cubicBezTo>
                    <a:lnTo>
                      <a:pt x="64311" y="6582283"/>
                    </a:lnTo>
                    <a:cubicBezTo>
                      <a:pt x="47255" y="6582283"/>
                      <a:pt x="30897" y="6575507"/>
                      <a:pt x="18836" y="6563447"/>
                    </a:cubicBezTo>
                    <a:cubicBezTo>
                      <a:pt x="6776" y="6551386"/>
                      <a:pt x="0" y="6535028"/>
                      <a:pt x="0" y="6517972"/>
                    </a:cubicBezTo>
                    <a:lnTo>
                      <a:pt x="0" y="64311"/>
                    </a:lnTo>
                    <a:cubicBezTo>
                      <a:pt x="0" y="47255"/>
                      <a:pt x="6776" y="30897"/>
                      <a:pt x="18836" y="18836"/>
                    </a:cubicBezTo>
                    <a:cubicBezTo>
                      <a:pt x="30897" y="6776"/>
                      <a:pt x="47255" y="0"/>
                      <a:pt x="64311" y="0"/>
                    </a:cubicBezTo>
                    <a:close/>
                  </a:path>
                </a:pathLst>
              </a:custGeom>
              <a:solidFill>
                <a:srgbClr val="00AEE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-19050"/>
                <a:ext cx="1611985" cy="6601332"/>
              </a:xfrm>
              <a:prstGeom prst="rect">
                <a:avLst/>
              </a:prstGeom>
            </p:spPr>
            <p:txBody>
              <a:bodyPr lIns="42333" tIns="42333" rIns="42333" bIns="42333" rtlCol="0" anchor="ctr"/>
              <a:lstStyle/>
              <a:p>
                <a:pPr algn="ctr">
                  <a:lnSpc>
                    <a:spcPts val="816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191254" y="2758016"/>
              <a:ext cx="420043" cy="321333"/>
            </a:xfrm>
            <a:custGeom>
              <a:avLst/>
              <a:gdLst/>
              <a:ahLst/>
              <a:cxnLst/>
              <a:rect l="l" t="t" r="r" b="b"/>
              <a:pathLst>
                <a:path w="420043" h="321333">
                  <a:moveTo>
                    <a:pt x="0" y="0"/>
                  </a:moveTo>
                  <a:lnTo>
                    <a:pt x="420044" y="0"/>
                  </a:lnTo>
                  <a:lnTo>
                    <a:pt x="420044" y="321333"/>
                  </a:lnTo>
                  <a:lnTo>
                    <a:pt x="0" y="3213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 rot="-5400000">
              <a:off x="-710062" y="1185575"/>
              <a:ext cx="2356025" cy="6692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3999" b="1" spc="-199">
                  <a:solidFill>
                    <a:srgbClr val="FFFFFF"/>
                  </a:solidFill>
                  <a:latin typeface="Cachet Pro Bold"/>
                  <a:ea typeface="Cachet Pro Bold"/>
                  <a:cs typeface="Cachet Pro Bold"/>
                  <a:sym typeface="Cachet Pro Bold"/>
                </a:rPr>
                <a:t>THRIVE</a:t>
              </a:r>
            </a:p>
          </p:txBody>
        </p:sp>
      </p:grpSp>
      <p:sp>
        <p:nvSpPr>
          <p:cNvPr id="11" name="Freeform 11"/>
          <p:cNvSpPr/>
          <p:nvPr/>
        </p:nvSpPr>
        <p:spPr>
          <a:xfrm>
            <a:off x="320951" y="3798099"/>
            <a:ext cx="4038218" cy="2927657"/>
          </a:xfrm>
          <a:custGeom>
            <a:avLst/>
            <a:gdLst/>
            <a:ahLst/>
            <a:cxnLst/>
            <a:rect l="l" t="t" r="r" b="b"/>
            <a:pathLst>
              <a:path w="4038218" h="2927657">
                <a:moveTo>
                  <a:pt x="0" y="0"/>
                </a:moveTo>
                <a:lnTo>
                  <a:pt x="4038218" y="0"/>
                </a:lnTo>
                <a:lnTo>
                  <a:pt x="4038218" y="2927657"/>
                </a:lnTo>
                <a:lnTo>
                  <a:pt x="0" y="292765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1609" t="-26803" r="-10964"/>
            </a:stretch>
          </a:blipFill>
          <a:ln w="38100" cap="sq">
            <a:solidFill>
              <a:srgbClr val="20BDBE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4508226" y="2877809"/>
            <a:ext cx="4974336" cy="3420497"/>
            <a:chOff x="0" y="0"/>
            <a:chExt cx="6159500" cy="4235450"/>
          </a:xfrm>
        </p:grpSpPr>
        <p:sp>
          <p:nvSpPr>
            <p:cNvPr id="13" name="Freeform 13"/>
            <p:cNvSpPr/>
            <p:nvPr/>
          </p:nvSpPr>
          <p:spPr>
            <a:xfrm rot="495809">
              <a:off x="-272396" y="112237"/>
              <a:ext cx="6704293" cy="4010976"/>
            </a:xfrm>
            <a:custGeom>
              <a:avLst/>
              <a:gdLst/>
              <a:ahLst/>
              <a:cxnLst/>
              <a:rect l="l" t="t" r="r" b="b"/>
              <a:pathLst>
                <a:path w="6704293" h="4010976">
                  <a:moveTo>
                    <a:pt x="6704292" y="3658586"/>
                  </a:moveTo>
                  <a:lnTo>
                    <a:pt x="531350" y="4010976"/>
                  </a:lnTo>
                  <a:lnTo>
                    <a:pt x="0" y="352390"/>
                  </a:lnTo>
                  <a:lnTo>
                    <a:pt x="6172943" y="0"/>
                  </a:lnTo>
                  <a:close/>
                </a:path>
              </a:pathLst>
            </a:custGeom>
            <a:blipFill>
              <a:blip r:embed="rId5"/>
              <a:stretch>
                <a:fillRect l="-14423" t="-4686" r="-20197" b="-21884"/>
              </a:stretch>
            </a:blipFill>
            <a:ln w="38100" cap="sq">
              <a:solidFill>
                <a:srgbClr val="20BDBE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004147" y="392989"/>
            <a:ext cx="8749453" cy="1416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99"/>
              </a:lnSpc>
            </a:pPr>
            <a:r>
              <a:rPr lang="en-US" sz="5499" b="1" spc="-274">
                <a:solidFill>
                  <a:srgbClr val="00AEEF"/>
                </a:solidFill>
                <a:latin typeface="Cachet Pro Bold"/>
                <a:ea typeface="Cachet Pro Bold"/>
                <a:cs typeface="Cachet Pro Bold"/>
                <a:sym typeface="Cachet Pro Bold"/>
              </a:rPr>
              <a:t>THRIVE 2025 CAMPS AND PROGRAMMING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04147" y="1763744"/>
            <a:ext cx="6710043" cy="923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b="1" spc="3">
                <a:solidFill>
                  <a:srgbClr val="FFFFFF"/>
                </a:solidFill>
                <a:latin typeface="Cachet Pro Bold"/>
                <a:ea typeface="Cachet Pro Bold"/>
                <a:cs typeface="Cachet Pro Bold"/>
                <a:sym typeface="Cachet Pro Bold"/>
              </a:rPr>
              <a:t>Summer Camps: 289</a:t>
            </a:r>
            <a:r>
              <a:rPr lang="en-US" sz="2000" spc="3">
                <a:solidFill>
                  <a:srgbClr val="FFFFFF"/>
                </a:solidFill>
                <a:latin typeface="Cachet Pro Light"/>
                <a:ea typeface="Cachet Pro Light"/>
                <a:cs typeface="Cachet Pro Light"/>
                <a:sym typeface="Cachet Pro Light"/>
              </a:rPr>
              <a:t> (109 more than 2024) Participants + 30 participants for Rays for Rare specialty camp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b="1" spc="3">
                <a:solidFill>
                  <a:srgbClr val="FFFFFF"/>
                </a:solidFill>
                <a:latin typeface="Cachet Pro Bold"/>
                <a:ea typeface="Cachet Pro Bold"/>
                <a:cs typeface="Cachet Pro Bold"/>
                <a:sym typeface="Cachet Pro Bold"/>
              </a:rPr>
              <a:t>THRIVE Programs: </a:t>
            </a:r>
            <a:r>
              <a:rPr lang="en-US" sz="2000" spc="3">
                <a:solidFill>
                  <a:srgbClr val="FFFFFF"/>
                </a:solidFill>
                <a:latin typeface="Cachet Pro Light"/>
                <a:ea typeface="Cachet Pro Light"/>
                <a:cs typeface="Cachet Pro Light"/>
                <a:sym typeface="Cachet Pro Light"/>
              </a:rPr>
              <a:t>275 Participants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4883" y="-59315"/>
            <a:ext cx="9923367" cy="7438038"/>
            <a:chOff x="0" y="0"/>
            <a:chExt cx="4200367" cy="314837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00367" cy="3148376"/>
            </a:xfrm>
            <a:custGeom>
              <a:avLst/>
              <a:gdLst/>
              <a:ahLst/>
              <a:cxnLst/>
              <a:rect l="l" t="t" r="r" b="b"/>
              <a:pathLst>
                <a:path w="4200367" h="3148376">
                  <a:moveTo>
                    <a:pt x="13653" y="0"/>
                  </a:moveTo>
                  <a:lnTo>
                    <a:pt x="4186714" y="0"/>
                  </a:lnTo>
                  <a:cubicBezTo>
                    <a:pt x="4190335" y="0"/>
                    <a:pt x="4193808" y="1438"/>
                    <a:pt x="4196368" y="3999"/>
                  </a:cubicBezTo>
                  <a:cubicBezTo>
                    <a:pt x="4198929" y="6559"/>
                    <a:pt x="4200367" y="10032"/>
                    <a:pt x="4200367" y="13653"/>
                  </a:cubicBezTo>
                  <a:lnTo>
                    <a:pt x="4200367" y="3134723"/>
                  </a:lnTo>
                  <a:cubicBezTo>
                    <a:pt x="4200367" y="3138344"/>
                    <a:pt x="4198929" y="3141817"/>
                    <a:pt x="4196368" y="3144377"/>
                  </a:cubicBezTo>
                  <a:cubicBezTo>
                    <a:pt x="4193808" y="3146937"/>
                    <a:pt x="4190335" y="3148376"/>
                    <a:pt x="4186714" y="3148376"/>
                  </a:cubicBezTo>
                  <a:lnTo>
                    <a:pt x="13653" y="3148376"/>
                  </a:lnTo>
                  <a:cubicBezTo>
                    <a:pt x="10032" y="3148376"/>
                    <a:pt x="6559" y="3146937"/>
                    <a:pt x="3999" y="3144377"/>
                  </a:cubicBezTo>
                  <a:cubicBezTo>
                    <a:pt x="1438" y="3141817"/>
                    <a:pt x="0" y="3138344"/>
                    <a:pt x="0" y="3134723"/>
                  </a:cubicBezTo>
                  <a:lnTo>
                    <a:pt x="0" y="13653"/>
                  </a:lnTo>
                  <a:cubicBezTo>
                    <a:pt x="0" y="10032"/>
                    <a:pt x="1438" y="6559"/>
                    <a:pt x="3999" y="3999"/>
                  </a:cubicBezTo>
                  <a:cubicBezTo>
                    <a:pt x="6559" y="1438"/>
                    <a:pt x="10032" y="0"/>
                    <a:pt x="13653" y="0"/>
                  </a:cubicBezTo>
                  <a:close/>
                </a:path>
              </a:pathLst>
            </a:custGeom>
            <a:solidFill>
              <a:srgbClr val="006B6B"/>
            </a:solidFill>
            <a:ln w="38100" cap="sq">
              <a:solidFill>
                <a:srgbClr val="20BDBE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200367" cy="3176951"/>
            </a:xfrm>
            <a:prstGeom prst="rect">
              <a:avLst/>
            </a:prstGeom>
          </p:spPr>
          <p:txBody>
            <a:bodyPr lIns="88900" tIns="88900" rIns="88900" bIns="88900" rtlCol="0" anchor="ctr"/>
            <a:lstStyle/>
            <a:p>
              <a:pPr algn="ctr">
                <a:lnSpc>
                  <a:spcPts val="1714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04037" y="-59315"/>
            <a:ext cx="601914" cy="2457819"/>
            <a:chOff x="0" y="0"/>
            <a:chExt cx="802552" cy="3277092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802552" cy="3277092"/>
              <a:chOff x="0" y="0"/>
              <a:chExt cx="1611985" cy="6582282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611985" cy="6582283"/>
              </a:xfrm>
              <a:custGeom>
                <a:avLst/>
                <a:gdLst/>
                <a:ahLst/>
                <a:cxnLst/>
                <a:rect l="l" t="t" r="r" b="b"/>
                <a:pathLst>
                  <a:path w="1611985" h="6582283">
                    <a:moveTo>
                      <a:pt x="64311" y="0"/>
                    </a:moveTo>
                    <a:lnTo>
                      <a:pt x="1547674" y="0"/>
                    </a:lnTo>
                    <a:cubicBezTo>
                      <a:pt x="1564730" y="0"/>
                      <a:pt x="1581088" y="6776"/>
                      <a:pt x="1593148" y="18836"/>
                    </a:cubicBezTo>
                    <a:cubicBezTo>
                      <a:pt x="1605209" y="30897"/>
                      <a:pt x="1611985" y="47255"/>
                      <a:pt x="1611985" y="64311"/>
                    </a:cubicBezTo>
                    <a:lnTo>
                      <a:pt x="1611985" y="6517972"/>
                    </a:lnTo>
                    <a:cubicBezTo>
                      <a:pt x="1611985" y="6535028"/>
                      <a:pt x="1605209" y="6551386"/>
                      <a:pt x="1593148" y="6563447"/>
                    </a:cubicBezTo>
                    <a:cubicBezTo>
                      <a:pt x="1581088" y="6575507"/>
                      <a:pt x="1564730" y="6582283"/>
                      <a:pt x="1547674" y="6582283"/>
                    </a:cubicBezTo>
                    <a:lnTo>
                      <a:pt x="64311" y="6582283"/>
                    </a:lnTo>
                    <a:cubicBezTo>
                      <a:pt x="47255" y="6582283"/>
                      <a:pt x="30897" y="6575507"/>
                      <a:pt x="18836" y="6563447"/>
                    </a:cubicBezTo>
                    <a:cubicBezTo>
                      <a:pt x="6776" y="6551386"/>
                      <a:pt x="0" y="6535028"/>
                      <a:pt x="0" y="6517972"/>
                    </a:cubicBezTo>
                    <a:lnTo>
                      <a:pt x="0" y="64311"/>
                    </a:lnTo>
                    <a:cubicBezTo>
                      <a:pt x="0" y="47255"/>
                      <a:pt x="6776" y="30897"/>
                      <a:pt x="18836" y="18836"/>
                    </a:cubicBezTo>
                    <a:cubicBezTo>
                      <a:pt x="30897" y="6776"/>
                      <a:pt x="47255" y="0"/>
                      <a:pt x="64311" y="0"/>
                    </a:cubicBezTo>
                    <a:close/>
                  </a:path>
                </a:pathLst>
              </a:custGeom>
              <a:solidFill>
                <a:srgbClr val="00AEE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-19050"/>
                <a:ext cx="1611985" cy="6601332"/>
              </a:xfrm>
              <a:prstGeom prst="rect">
                <a:avLst/>
              </a:prstGeom>
            </p:spPr>
            <p:txBody>
              <a:bodyPr lIns="42333" tIns="42333" rIns="42333" bIns="42333" rtlCol="0" anchor="ctr"/>
              <a:lstStyle/>
              <a:p>
                <a:pPr algn="ctr">
                  <a:lnSpc>
                    <a:spcPts val="816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191254" y="2758016"/>
              <a:ext cx="420043" cy="321333"/>
            </a:xfrm>
            <a:custGeom>
              <a:avLst/>
              <a:gdLst/>
              <a:ahLst/>
              <a:cxnLst/>
              <a:rect l="l" t="t" r="r" b="b"/>
              <a:pathLst>
                <a:path w="420043" h="321333">
                  <a:moveTo>
                    <a:pt x="0" y="0"/>
                  </a:moveTo>
                  <a:lnTo>
                    <a:pt x="420044" y="0"/>
                  </a:lnTo>
                  <a:lnTo>
                    <a:pt x="420044" y="321333"/>
                  </a:lnTo>
                  <a:lnTo>
                    <a:pt x="0" y="3213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 rot="-5400000">
              <a:off x="-710062" y="1185575"/>
              <a:ext cx="2356025" cy="6692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3999" b="1" spc="-199">
                  <a:solidFill>
                    <a:srgbClr val="FFFFFF"/>
                  </a:solidFill>
                  <a:latin typeface="Cachet Pro Bold"/>
                  <a:ea typeface="Cachet Pro Bold"/>
                  <a:cs typeface="Cachet Pro Bold"/>
                  <a:sym typeface="Cachet Pro Bold"/>
                </a:rPr>
                <a:t>THRIVE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4649224" y="1169594"/>
            <a:ext cx="2922073" cy="2922073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26495" y="0"/>
                  </a:moveTo>
                  <a:lnTo>
                    <a:pt x="786305" y="0"/>
                  </a:lnTo>
                  <a:cubicBezTo>
                    <a:pt x="800938" y="0"/>
                    <a:pt x="812800" y="11862"/>
                    <a:pt x="812800" y="26495"/>
                  </a:cubicBezTo>
                  <a:lnTo>
                    <a:pt x="812800" y="786305"/>
                  </a:lnTo>
                  <a:cubicBezTo>
                    <a:pt x="812800" y="800938"/>
                    <a:pt x="800938" y="812800"/>
                    <a:pt x="786305" y="812800"/>
                  </a:cubicBezTo>
                  <a:lnTo>
                    <a:pt x="26495" y="812800"/>
                  </a:lnTo>
                  <a:cubicBezTo>
                    <a:pt x="11862" y="812800"/>
                    <a:pt x="0" y="800938"/>
                    <a:pt x="0" y="786305"/>
                  </a:cubicBezTo>
                  <a:lnTo>
                    <a:pt x="0" y="26495"/>
                  </a:lnTo>
                  <a:cubicBezTo>
                    <a:pt x="0" y="11862"/>
                    <a:pt x="11862" y="0"/>
                    <a:pt x="26495" y="0"/>
                  </a:cubicBezTo>
                  <a:close/>
                </a:path>
              </a:pathLst>
            </a:custGeom>
            <a:blipFill>
              <a:blip r:embed="rId3"/>
              <a:stretch>
                <a:fillRect l="-21120" r="-12212"/>
              </a:stretch>
            </a:blipFill>
            <a:ln w="76200" cap="sq">
              <a:solidFill>
                <a:srgbClr val="20BDBE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554514" y="1169594"/>
            <a:ext cx="2922073" cy="2922073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26495" y="0"/>
                  </a:moveTo>
                  <a:lnTo>
                    <a:pt x="786305" y="0"/>
                  </a:lnTo>
                  <a:cubicBezTo>
                    <a:pt x="800938" y="0"/>
                    <a:pt x="812800" y="11862"/>
                    <a:pt x="812800" y="26495"/>
                  </a:cubicBezTo>
                  <a:lnTo>
                    <a:pt x="812800" y="786305"/>
                  </a:lnTo>
                  <a:cubicBezTo>
                    <a:pt x="812800" y="800938"/>
                    <a:pt x="800938" y="812800"/>
                    <a:pt x="786305" y="812800"/>
                  </a:cubicBezTo>
                  <a:lnTo>
                    <a:pt x="26495" y="812800"/>
                  </a:lnTo>
                  <a:cubicBezTo>
                    <a:pt x="11862" y="812800"/>
                    <a:pt x="0" y="800938"/>
                    <a:pt x="0" y="786305"/>
                  </a:cubicBezTo>
                  <a:lnTo>
                    <a:pt x="0" y="26495"/>
                  </a:lnTo>
                  <a:cubicBezTo>
                    <a:pt x="0" y="11862"/>
                    <a:pt x="11862" y="0"/>
                    <a:pt x="26495" y="0"/>
                  </a:cubicBezTo>
                  <a:close/>
                </a:path>
              </a:pathLst>
            </a:custGeom>
            <a:blipFill>
              <a:blip r:embed="rId4"/>
              <a:stretch>
                <a:fillRect t="-16889" b="-16889"/>
              </a:stretch>
            </a:blipFill>
            <a:ln w="76200" cap="sq">
              <a:solidFill>
                <a:srgbClr val="20BDBE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2402055" y="4175947"/>
            <a:ext cx="4439556" cy="3052767"/>
            <a:chOff x="0" y="0"/>
            <a:chExt cx="6159500" cy="423545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159500" cy="4235450"/>
            </a:xfrm>
            <a:custGeom>
              <a:avLst/>
              <a:gdLst/>
              <a:ahLst/>
              <a:cxnLst/>
              <a:rect l="l" t="t" r="r" b="b"/>
              <a:pathLst>
                <a:path w="6159500" h="4235450">
                  <a:moveTo>
                    <a:pt x="6159500" y="4235450"/>
                  </a:moveTo>
                  <a:lnTo>
                    <a:pt x="0" y="3696970"/>
                  </a:lnTo>
                  <a:lnTo>
                    <a:pt x="0" y="0"/>
                  </a:lnTo>
                  <a:lnTo>
                    <a:pt x="6159500" y="538480"/>
                  </a:lnTo>
                  <a:close/>
                </a:path>
              </a:pathLst>
            </a:custGeom>
            <a:blipFill>
              <a:blip r:embed="rId5"/>
              <a:stretch>
                <a:fillRect t="-8938"/>
              </a:stretch>
            </a:blipFill>
            <a:ln w="38100" cap="sq">
              <a:solidFill>
                <a:srgbClr val="20BDBE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1004147" y="202883"/>
            <a:ext cx="8251589" cy="105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399"/>
              </a:lnSpc>
            </a:pPr>
            <a:r>
              <a:rPr lang="en-US" sz="6999" b="1" spc="-349">
                <a:solidFill>
                  <a:srgbClr val="00AEEF"/>
                </a:solidFill>
                <a:latin typeface="Cachet Pro Bold"/>
                <a:ea typeface="Cachet Pro Bold"/>
                <a:cs typeface="Cachet Pro Bold"/>
                <a:sym typeface="Cachet Pro Bold"/>
              </a:rPr>
              <a:t>ADULT PROGAMMING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65667" y="6825827"/>
            <a:ext cx="254000" cy="123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23"/>
              </a:lnSpc>
            </a:pPr>
            <a:r>
              <a:rPr lang="en-US" sz="853" spc="1">
                <a:solidFill>
                  <a:srgbClr val="464847"/>
                </a:solidFill>
                <a:latin typeface="Cachet Pro Light"/>
                <a:ea typeface="Cachet Pro Light"/>
                <a:cs typeface="Cachet Pro Light"/>
                <a:sym typeface="Cachet Pro Light"/>
              </a:rPr>
              <a:t>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73835" y="-179389"/>
            <a:ext cx="10501197" cy="2194560"/>
            <a:chOff x="0" y="0"/>
            <a:chExt cx="3889332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89332" cy="812800"/>
            </a:xfrm>
            <a:custGeom>
              <a:avLst/>
              <a:gdLst/>
              <a:ahLst/>
              <a:cxnLst/>
              <a:rect l="l" t="t" r="r" b="b"/>
              <a:pathLst>
                <a:path w="3889332" h="812800">
                  <a:moveTo>
                    <a:pt x="26541" y="0"/>
                  </a:moveTo>
                  <a:lnTo>
                    <a:pt x="3862792" y="0"/>
                  </a:lnTo>
                  <a:cubicBezTo>
                    <a:pt x="3869831" y="0"/>
                    <a:pt x="3876582" y="2796"/>
                    <a:pt x="3881559" y="7774"/>
                  </a:cubicBezTo>
                  <a:cubicBezTo>
                    <a:pt x="3886536" y="12751"/>
                    <a:pt x="3889332" y="19502"/>
                    <a:pt x="3889332" y="26541"/>
                  </a:cubicBezTo>
                  <a:lnTo>
                    <a:pt x="3889332" y="786259"/>
                  </a:lnTo>
                  <a:cubicBezTo>
                    <a:pt x="3889332" y="800917"/>
                    <a:pt x="3877450" y="812800"/>
                    <a:pt x="3862792" y="812800"/>
                  </a:cubicBezTo>
                  <a:lnTo>
                    <a:pt x="26541" y="812800"/>
                  </a:lnTo>
                  <a:cubicBezTo>
                    <a:pt x="19502" y="812800"/>
                    <a:pt x="12751" y="810004"/>
                    <a:pt x="7774" y="805026"/>
                  </a:cubicBezTo>
                  <a:cubicBezTo>
                    <a:pt x="2796" y="800049"/>
                    <a:pt x="0" y="793298"/>
                    <a:pt x="0" y="786259"/>
                  </a:cubicBezTo>
                  <a:lnTo>
                    <a:pt x="0" y="26541"/>
                  </a:lnTo>
                  <a:cubicBezTo>
                    <a:pt x="0" y="19502"/>
                    <a:pt x="2796" y="12751"/>
                    <a:pt x="7774" y="7774"/>
                  </a:cubicBezTo>
                  <a:cubicBezTo>
                    <a:pt x="12751" y="2796"/>
                    <a:pt x="19502" y="0"/>
                    <a:pt x="26541" y="0"/>
                  </a:cubicBezTo>
                  <a:close/>
                </a:path>
              </a:pathLst>
            </a:custGeom>
            <a:solidFill>
              <a:srgbClr val="006B6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3889332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4937612" y="2015171"/>
            <a:ext cx="5212404" cy="3909303"/>
          </a:xfrm>
          <a:custGeom>
            <a:avLst/>
            <a:gdLst/>
            <a:ahLst/>
            <a:cxnLst/>
            <a:rect l="l" t="t" r="r" b="b"/>
            <a:pathLst>
              <a:path w="5212404" h="3909303">
                <a:moveTo>
                  <a:pt x="0" y="0"/>
                </a:moveTo>
                <a:lnTo>
                  <a:pt x="5212404" y="0"/>
                </a:lnTo>
                <a:lnTo>
                  <a:pt x="5212404" y="3909303"/>
                </a:lnTo>
                <a:lnTo>
                  <a:pt x="0" y="390930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0" y="2015171"/>
            <a:ext cx="4937612" cy="3703209"/>
          </a:xfrm>
          <a:custGeom>
            <a:avLst/>
            <a:gdLst/>
            <a:ahLst/>
            <a:cxnLst/>
            <a:rect l="l" t="t" r="r" b="b"/>
            <a:pathLst>
              <a:path w="4937612" h="3703209">
                <a:moveTo>
                  <a:pt x="0" y="0"/>
                </a:moveTo>
                <a:lnTo>
                  <a:pt x="4937612" y="0"/>
                </a:lnTo>
                <a:lnTo>
                  <a:pt x="4937612" y="3703209"/>
                </a:lnTo>
                <a:lnTo>
                  <a:pt x="0" y="37032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0" r="-6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-473835" y="5486400"/>
            <a:ext cx="10501197" cy="2194560"/>
            <a:chOff x="0" y="0"/>
            <a:chExt cx="3889332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889332" cy="812800"/>
            </a:xfrm>
            <a:custGeom>
              <a:avLst/>
              <a:gdLst/>
              <a:ahLst/>
              <a:cxnLst/>
              <a:rect l="l" t="t" r="r" b="b"/>
              <a:pathLst>
                <a:path w="3889332" h="812800">
                  <a:moveTo>
                    <a:pt x="26541" y="0"/>
                  </a:moveTo>
                  <a:lnTo>
                    <a:pt x="3862792" y="0"/>
                  </a:lnTo>
                  <a:cubicBezTo>
                    <a:pt x="3869831" y="0"/>
                    <a:pt x="3876582" y="2796"/>
                    <a:pt x="3881559" y="7774"/>
                  </a:cubicBezTo>
                  <a:cubicBezTo>
                    <a:pt x="3886536" y="12751"/>
                    <a:pt x="3889332" y="19502"/>
                    <a:pt x="3889332" y="26541"/>
                  </a:cubicBezTo>
                  <a:lnTo>
                    <a:pt x="3889332" y="786259"/>
                  </a:lnTo>
                  <a:cubicBezTo>
                    <a:pt x="3889332" y="800917"/>
                    <a:pt x="3877450" y="812800"/>
                    <a:pt x="3862792" y="812800"/>
                  </a:cubicBezTo>
                  <a:lnTo>
                    <a:pt x="26541" y="812800"/>
                  </a:lnTo>
                  <a:cubicBezTo>
                    <a:pt x="19502" y="812800"/>
                    <a:pt x="12751" y="810004"/>
                    <a:pt x="7774" y="805026"/>
                  </a:cubicBezTo>
                  <a:cubicBezTo>
                    <a:pt x="2796" y="800049"/>
                    <a:pt x="0" y="793298"/>
                    <a:pt x="0" y="786259"/>
                  </a:cubicBezTo>
                  <a:lnTo>
                    <a:pt x="0" y="26541"/>
                  </a:lnTo>
                  <a:cubicBezTo>
                    <a:pt x="0" y="19502"/>
                    <a:pt x="2796" y="12751"/>
                    <a:pt x="7774" y="7774"/>
                  </a:cubicBezTo>
                  <a:cubicBezTo>
                    <a:pt x="12751" y="2796"/>
                    <a:pt x="19502" y="0"/>
                    <a:pt x="26541" y="0"/>
                  </a:cubicBezTo>
                  <a:close/>
                </a:path>
              </a:pathLst>
            </a:custGeom>
            <a:solidFill>
              <a:srgbClr val="006B6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3889332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04037" y="-59315"/>
            <a:ext cx="601914" cy="2457819"/>
            <a:chOff x="0" y="0"/>
            <a:chExt cx="802552" cy="3277092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0"/>
              <a:ext cx="802552" cy="3277092"/>
              <a:chOff x="0" y="0"/>
              <a:chExt cx="1611985" cy="6582282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1611985" cy="6582283"/>
              </a:xfrm>
              <a:custGeom>
                <a:avLst/>
                <a:gdLst/>
                <a:ahLst/>
                <a:cxnLst/>
                <a:rect l="l" t="t" r="r" b="b"/>
                <a:pathLst>
                  <a:path w="1611985" h="6582283">
                    <a:moveTo>
                      <a:pt x="64311" y="0"/>
                    </a:moveTo>
                    <a:lnTo>
                      <a:pt x="1547674" y="0"/>
                    </a:lnTo>
                    <a:cubicBezTo>
                      <a:pt x="1564730" y="0"/>
                      <a:pt x="1581088" y="6776"/>
                      <a:pt x="1593148" y="18836"/>
                    </a:cubicBezTo>
                    <a:cubicBezTo>
                      <a:pt x="1605209" y="30897"/>
                      <a:pt x="1611985" y="47255"/>
                      <a:pt x="1611985" y="64311"/>
                    </a:cubicBezTo>
                    <a:lnTo>
                      <a:pt x="1611985" y="6517972"/>
                    </a:lnTo>
                    <a:cubicBezTo>
                      <a:pt x="1611985" y="6535028"/>
                      <a:pt x="1605209" y="6551386"/>
                      <a:pt x="1593148" y="6563447"/>
                    </a:cubicBezTo>
                    <a:cubicBezTo>
                      <a:pt x="1581088" y="6575507"/>
                      <a:pt x="1564730" y="6582283"/>
                      <a:pt x="1547674" y="6582283"/>
                    </a:cubicBezTo>
                    <a:lnTo>
                      <a:pt x="64311" y="6582283"/>
                    </a:lnTo>
                    <a:cubicBezTo>
                      <a:pt x="47255" y="6582283"/>
                      <a:pt x="30897" y="6575507"/>
                      <a:pt x="18836" y="6563447"/>
                    </a:cubicBezTo>
                    <a:cubicBezTo>
                      <a:pt x="6776" y="6551386"/>
                      <a:pt x="0" y="6535028"/>
                      <a:pt x="0" y="6517972"/>
                    </a:cubicBezTo>
                    <a:lnTo>
                      <a:pt x="0" y="64311"/>
                    </a:lnTo>
                    <a:cubicBezTo>
                      <a:pt x="0" y="47255"/>
                      <a:pt x="6776" y="30897"/>
                      <a:pt x="18836" y="18836"/>
                    </a:cubicBezTo>
                    <a:cubicBezTo>
                      <a:pt x="30897" y="6776"/>
                      <a:pt x="47255" y="0"/>
                      <a:pt x="64311" y="0"/>
                    </a:cubicBezTo>
                    <a:close/>
                  </a:path>
                </a:pathLst>
              </a:custGeom>
              <a:solidFill>
                <a:srgbClr val="00AEE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-19050"/>
                <a:ext cx="1611985" cy="6601332"/>
              </a:xfrm>
              <a:prstGeom prst="rect">
                <a:avLst/>
              </a:prstGeom>
            </p:spPr>
            <p:txBody>
              <a:bodyPr lIns="42333" tIns="42333" rIns="42333" bIns="42333" rtlCol="0" anchor="ctr"/>
              <a:lstStyle/>
              <a:p>
                <a:pPr algn="ctr">
                  <a:lnSpc>
                    <a:spcPts val="816"/>
                  </a:lnSpc>
                </a:pPr>
                <a:endParaRPr/>
              </a:p>
            </p:txBody>
          </p:sp>
        </p:grpSp>
        <p:sp>
          <p:nvSpPr>
            <p:cNvPr id="14" name="Freeform 14"/>
            <p:cNvSpPr/>
            <p:nvPr/>
          </p:nvSpPr>
          <p:spPr>
            <a:xfrm>
              <a:off x="191254" y="2758016"/>
              <a:ext cx="420043" cy="321333"/>
            </a:xfrm>
            <a:custGeom>
              <a:avLst/>
              <a:gdLst/>
              <a:ahLst/>
              <a:cxnLst/>
              <a:rect l="l" t="t" r="r" b="b"/>
              <a:pathLst>
                <a:path w="420043" h="321333">
                  <a:moveTo>
                    <a:pt x="0" y="0"/>
                  </a:moveTo>
                  <a:lnTo>
                    <a:pt x="420044" y="0"/>
                  </a:lnTo>
                  <a:lnTo>
                    <a:pt x="420044" y="321333"/>
                  </a:lnTo>
                  <a:lnTo>
                    <a:pt x="0" y="3213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 rot="-5400000">
              <a:off x="-710062" y="1185575"/>
              <a:ext cx="2356025" cy="6692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3999" b="1" spc="-199">
                  <a:solidFill>
                    <a:srgbClr val="FFFFFF"/>
                  </a:solidFill>
                  <a:latin typeface="Cachet Pro Bold"/>
                  <a:ea typeface="Cachet Pro Bold"/>
                  <a:cs typeface="Cachet Pro Bold"/>
                  <a:sym typeface="Cachet Pro Bold"/>
                </a:rPr>
                <a:t>THRIVE</a:t>
              </a:r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004147" y="245284"/>
            <a:ext cx="5153429" cy="105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399"/>
              </a:lnSpc>
            </a:pPr>
            <a:r>
              <a:rPr lang="en-US" sz="6999" b="1" spc="-349">
                <a:solidFill>
                  <a:srgbClr val="00AEEF"/>
                </a:solidFill>
                <a:latin typeface="Cachet Pro Bold"/>
                <a:ea typeface="Cachet Pro Bold"/>
                <a:cs typeface="Cachet Pro Bold"/>
                <a:sym typeface="Cachet Pro Bold"/>
              </a:rPr>
              <a:t>AQUABILITY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866987" y="5799499"/>
            <a:ext cx="8019627" cy="1205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3000" spc="-75" dirty="0">
                <a:solidFill>
                  <a:srgbClr val="FFFFFF"/>
                </a:solidFill>
                <a:latin typeface="Cachet Pro Light"/>
                <a:ea typeface="Cachet Pro Light"/>
                <a:cs typeface="Cachet Pro Light"/>
                <a:sym typeface="Cachet Pro Light"/>
              </a:rPr>
              <a:t>Children with ASD are </a:t>
            </a:r>
            <a:r>
              <a:rPr lang="en-US" sz="3000" b="1" spc="-75" dirty="0">
                <a:solidFill>
                  <a:srgbClr val="FFFFFF"/>
                </a:solidFill>
                <a:latin typeface="Cachet Pro Bold"/>
                <a:ea typeface="Cachet Pro Bold"/>
                <a:cs typeface="Cachet Pro Bold"/>
                <a:sym typeface="Cachet Pro Bold"/>
              </a:rPr>
              <a:t>160 times more likely</a:t>
            </a:r>
            <a:r>
              <a:rPr lang="en-US" sz="3000" spc="-75" dirty="0">
                <a:solidFill>
                  <a:srgbClr val="FFFFFF"/>
                </a:solidFill>
                <a:latin typeface="Cachet Pro Light"/>
                <a:ea typeface="Cachet Pro Light"/>
                <a:cs typeface="Cachet Pro Light"/>
                <a:sym typeface="Cachet Pro Light"/>
              </a:rPr>
              <a:t> </a:t>
            </a:r>
          </a:p>
          <a:p>
            <a:pPr algn="ctr">
              <a:lnSpc>
                <a:spcPts val="3000"/>
              </a:lnSpc>
            </a:pPr>
            <a:r>
              <a:rPr lang="en-US" sz="3000" spc="-75" dirty="0">
                <a:solidFill>
                  <a:srgbClr val="FFFFFF"/>
                </a:solidFill>
                <a:latin typeface="Cachet Pro Light"/>
                <a:ea typeface="Cachet Pro Light"/>
                <a:cs typeface="Cachet Pro Light"/>
                <a:sym typeface="Cachet Pro Light"/>
              </a:rPr>
              <a:t>to drown than neurotypical children.</a:t>
            </a:r>
          </a:p>
          <a:p>
            <a:pPr algn="ctr">
              <a:lnSpc>
                <a:spcPts val="3390"/>
              </a:lnSpc>
            </a:pPr>
            <a:r>
              <a:rPr lang="en-US" sz="3000" spc="-75" dirty="0">
                <a:solidFill>
                  <a:srgbClr val="FFFFFF"/>
                </a:solidFill>
                <a:latin typeface="Cachet Pro Light"/>
                <a:ea typeface="Cachet Pro Light"/>
                <a:cs typeface="Cachet Pro Light"/>
                <a:sym typeface="Cachet Pro Light"/>
              </a:rPr>
              <a:t> 413 participants served in AquAbility in 2025!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B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04037" y="-59315"/>
            <a:ext cx="601914" cy="2457819"/>
            <a:chOff x="0" y="0"/>
            <a:chExt cx="802552" cy="3277092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802552" cy="3277092"/>
              <a:chOff x="0" y="0"/>
              <a:chExt cx="1611985" cy="6582282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611985" cy="6582283"/>
              </a:xfrm>
              <a:custGeom>
                <a:avLst/>
                <a:gdLst/>
                <a:ahLst/>
                <a:cxnLst/>
                <a:rect l="l" t="t" r="r" b="b"/>
                <a:pathLst>
                  <a:path w="1611985" h="6582283">
                    <a:moveTo>
                      <a:pt x="64311" y="0"/>
                    </a:moveTo>
                    <a:lnTo>
                      <a:pt x="1547674" y="0"/>
                    </a:lnTo>
                    <a:cubicBezTo>
                      <a:pt x="1564730" y="0"/>
                      <a:pt x="1581088" y="6776"/>
                      <a:pt x="1593148" y="18836"/>
                    </a:cubicBezTo>
                    <a:cubicBezTo>
                      <a:pt x="1605209" y="30897"/>
                      <a:pt x="1611985" y="47255"/>
                      <a:pt x="1611985" y="64311"/>
                    </a:cubicBezTo>
                    <a:lnTo>
                      <a:pt x="1611985" y="6517972"/>
                    </a:lnTo>
                    <a:cubicBezTo>
                      <a:pt x="1611985" y="6535028"/>
                      <a:pt x="1605209" y="6551386"/>
                      <a:pt x="1593148" y="6563447"/>
                    </a:cubicBezTo>
                    <a:cubicBezTo>
                      <a:pt x="1581088" y="6575507"/>
                      <a:pt x="1564730" y="6582283"/>
                      <a:pt x="1547674" y="6582283"/>
                    </a:cubicBezTo>
                    <a:lnTo>
                      <a:pt x="64311" y="6582283"/>
                    </a:lnTo>
                    <a:cubicBezTo>
                      <a:pt x="47255" y="6582283"/>
                      <a:pt x="30897" y="6575507"/>
                      <a:pt x="18836" y="6563447"/>
                    </a:cubicBezTo>
                    <a:cubicBezTo>
                      <a:pt x="6776" y="6551386"/>
                      <a:pt x="0" y="6535028"/>
                      <a:pt x="0" y="6517972"/>
                    </a:cubicBezTo>
                    <a:lnTo>
                      <a:pt x="0" y="64311"/>
                    </a:lnTo>
                    <a:cubicBezTo>
                      <a:pt x="0" y="47255"/>
                      <a:pt x="6776" y="30897"/>
                      <a:pt x="18836" y="18836"/>
                    </a:cubicBezTo>
                    <a:cubicBezTo>
                      <a:pt x="30897" y="6776"/>
                      <a:pt x="47255" y="0"/>
                      <a:pt x="64311" y="0"/>
                    </a:cubicBezTo>
                    <a:close/>
                  </a:path>
                </a:pathLst>
              </a:custGeom>
              <a:solidFill>
                <a:srgbClr val="00AEE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19050"/>
                <a:ext cx="1611985" cy="6601332"/>
              </a:xfrm>
              <a:prstGeom prst="rect">
                <a:avLst/>
              </a:prstGeom>
            </p:spPr>
            <p:txBody>
              <a:bodyPr lIns="42333" tIns="42333" rIns="42333" bIns="42333" rtlCol="0" anchor="ctr"/>
              <a:lstStyle/>
              <a:p>
                <a:pPr algn="ctr">
                  <a:lnSpc>
                    <a:spcPts val="816"/>
                  </a:lnSpc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>
              <a:off x="191254" y="2758016"/>
              <a:ext cx="420043" cy="321333"/>
            </a:xfrm>
            <a:custGeom>
              <a:avLst/>
              <a:gdLst/>
              <a:ahLst/>
              <a:cxnLst/>
              <a:rect l="l" t="t" r="r" b="b"/>
              <a:pathLst>
                <a:path w="420043" h="321333">
                  <a:moveTo>
                    <a:pt x="0" y="0"/>
                  </a:moveTo>
                  <a:lnTo>
                    <a:pt x="420044" y="0"/>
                  </a:lnTo>
                  <a:lnTo>
                    <a:pt x="420044" y="321333"/>
                  </a:lnTo>
                  <a:lnTo>
                    <a:pt x="0" y="3213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 rot="-5400000">
              <a:off x="-710062" y="1185575"/>
              <a:ext cx="2356025" cy="6692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3999" b="1" spc="-199">
                  <a:solidFill>
                    <a:srgbClr val="FFFFFF"/>
                  </a:solidFill>
                  <a:latin typeface="Cachet Pro Bold"/>
                  <a:ea typeface="Cachet Pro Bold"/>
                  <a:cs typeface="Cachet Pro Bold"/>
                  <a:sym typeface="Cachet Pro Bold"/>
                </a:rPr>
                <a:t>THRIVE</a:t>
              </a:r>
            </a:p>
          </p:txBody>
        </p:sp>
      </p:grpSp>
      <p:sp>
        <p:nvSpPr>
          <p:cNvPr id="8" name="Freeform 8"/>
          <p:cNvSpPr/>
          <p:nvPr/>
        </p:nvSpPr>
        <p:spPr>
          <a:xfrm rot="500457">
            <a:off x="6303591" y="305647"/>
            <a:ext cx="2472182" cy="1753964"/>
          </a:xfrm>
          <a:custGeom>
            <a:avLst/>
            <a:gdLst/>
            <a:ahLst/>
            <a:cxnLst/>
            <a:rect l="l" t="t" r="r" b="b"/>
            <a:pathLst>
              <a:path w="2472182" h="1753964">
                <a:moveTo>
                  <a:pt x="0" y="0"/>
                </a:moveTo>
                <a:lnTo>
                  <a:pt x="2472181" y="0"/>
                </a:lnTo>
                <a:lnTo>
                  <a:pt x="2472181" y="1753964"/>
                </a:lnTo>
                <a:lnTo>
                  <a:pt x="0" y="17539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1583" b="-4850"/>
            </a:stretch>
          </a:blipFill>
          <a:ln w="47625" cap="sq">
            <a:solidFill>
              <a:srgbClr val="20BDBE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-664336">
            <a:off x="398414" y="2898318"/>
            <a:ext cx="2152111" cy="2223958"/>
          </a:xfrm>
          <a:custGeom>
            <a:avLst/>
            <a:gdLst/>
            <a:ahLst/>
            <a:cxnLst/>
            <a:rect l="l" t="t" r="r" b="b"/>
            <a:pathLst>
              <a:path w="2152111" h="2223958">
                <a:moveTo>
                  <a:pt x="0" y="0"/>
                </a:moveTo>
                <a:lnTo>
                  <a:pt x="2152112" y="0"/>
                </a:lnTo>
                <a:lnTo>
                  <a:pt x="2152112" y="2223958"/>
                </a:lnTo>
                <a:lnTo>
                  <a:pt x="0" y="22239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194" r="-51812"/>
            </a:stretch>
          </a:blipFill>
          <a:ln w="47625" cap="sq">
            <a:solidFill>
              <a:srgbClr val="20BDBE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519443">
            <a:off x="1497097" y="388819"/>
            <a:ext cx="2493902" cy="1662601"/>
          </a:xfrm>
          <a:custGeom>
            <a:avLst/>
            <a:gdLst/>
            <a:ahLst/>
            <a:cxnLst/>
            <a:rect l="l" t="t" r="r" b="b"/>
            <a:pathLst>
              <a:path w="2493902" h="1662601">
                <a:moveTo>
                  <a:pt x="0" y="0"/>
                </a:moveTo>
                <a:lnTo>
                  <a:pt x="2493902" y="0"/>
                </a:lnTo>
                <a:lnTo>
                  <a:pt x="2493902" y="1662601"/>
                </a:lnTo>
                <a:lnTo>
                  <a:pt x="0" y="166260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w="47625" cap="sq">
            <a:solidFill>
              <a:srgbClr val="20BDBE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357211">
            <a:off x="2447036" y="5298783"/>
            <a:ext cx="2349172" cy="1676169"/>
          </a:xfrm>
          <a:custGeom>
            <a:avLst/>
            <a:gdLst/>
            <a:ahLst/>
            <a:cxnLst/>
            <a:rect l="l" t="t" r="r" b="b"/>
            <a:pathLst>
              <a:path w="2349172" h="1676169">
                <a:moveTo>
                  <a:pt x="0" y="0"/>
                </a:moveTo>
                <a:lnTo>
                  <a:pt x="2349172" y="0"/>
                </a:lnTo>
                <a:lnTo>
                  <a:pt x="2349172" y="1676168"/>
                </a:lnTo>
                <a:lnTo>
                  <a:pt x="0" y="16761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2175" t="-9600" r="-5126"/>
            </a:stretch>
          </a:blipFill>
          <a:ln w="47625" cap="sq">
            <a:solidFill>
              <a:srgbClr val="20BDBE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1775163" y="2340344"/>
            <a:ext cx="6029585" cy="29678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329"/>
              </a:lnSpc>
            </a:pPr>
            <a:r>
              <a:rPr lang="en-US" sz="12314" b="1" spc="-615">
                <a:solidFill>
                  <a:srgbClr val="FFFFFF"/>
                </a:solidFill>
                <a:latin typeface="Cachet Pro Bold"/>
                <a:ea typeface="Cachet Pro Bold"/>
                <a:cs typeface="Cachet Pro Bold"/>
                <a:sym typeface="Cachet Pro Bold"/>
              </a:rPr>
              <a:t>THANK</a:t>
            </a:r>
          </a:p>
          <a:p>
            <a:pPr algn="ctr">
              <a:lnSpc>
                <a:spcPts val="11329"/>
              </a:lnSpc>
            </a:pPr>
            <a:r>
              <a:rPr lang="en-US" sz="12314" b="1" spc="-615">
                <a:solidFill>
                  <a:srgbClr val="FFFFFF"/>
                </a:solidFill>
                <a:latin typeface="Cachet Pro Bold"/>
                <a:ea typeface="Cachet Pro Bold"/>
                <a:cs typeface="Cachet Pro Bold"/>
                <a:sym typeface="Cachet Pro Bold"/>
              </a:rPr>
              <a:t>You</a:t>
            </a:r>
          </a:p>
        </p:txBody>
      </p:sp>
      <p:sp>
        <p:nvSpPr>
          <p:cNvPr id="13" name="Freeform 13"/>
          <p:cNvSpPr/>
          <p:nvPr/>
        </p:nvSpPr>
        <p:spPr>
          <a:xfrm rot="-615098">
            <a:off x="6274129" y="4761732"/>
            <a:ext cx="1889012" cy="2330046"/>
          </a:xfrm>
          <a:custGeom>
            <a:avLst/>
            <a:gdLst/>
            <a:ahLst/>
            <a:cxnLst/>
            <a:rect l="l" t="t" r="r" b="b"/>
            <a:pathLst>
              <a:path w="1889012" h="2330046">
                <a:moveTo>
                  <a:pt x="0" y="0"/>
                </a:moveTo>
                <a:lnTo>
                  <a:pt x="1889011" y="0"/>
                </a:lnTo>
                <a:lnTo>
                  <a:pt x="1889011" y="2330046"/>
                </a:lnTo>
                <a:lnTo>
                  <a:pt x="0" y="23300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8095"/>
            </a:stretch>
          </a:blipFill>
          <a:ln w="47625" cap="sq">
            <a:solidFill>
              <a:srgbClr val="20BDBE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283685">
            <a:off x="7627199" y="2356870"/>
            <a:ext cx="1643551" cy="2191357"/>
          </a:xfrm>
          <a:custGeom>
            <a:avLst/>
            <a:gdLst/>
            <a:ahLst/>
            <a:cxnLst/>
            <a:rect l="l" t="t" r="r" b="b"/>
            <a:pathLst>
              <a:path w="1643551" h="2191357">
                <a:moveTo>
                  <a:pt x="0" y="0"/>
                </a:moveTo>
                <a:lnTo>
                  <a:pt x="1643550" y="0"/>
                </a:lnTo>
                <a:lnTo>
                  <a:pt x="1643550" y="2191357"/>
                </a:lnTo>
                <a:lnTo>
                  <a:pt x="0" y="219135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62483" t="-8302" r="-54117"/>
            </a:stretch>
          </a:blipFill>
          <a:ln w="47625" cap="sq">
            <a:solidFill>
              <a:srgbClr val="20BDBE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162</Words>
  <Application>Microsoft Office PowerPoint</Application>
  <PresentationFormat>Custom</PresentationFormat>
  <Paragraphs>40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Cachet Pro Bold</vt:lpstr>
      <vt:lpstr>Calibri</vt:lpstr>
      <vt:lpstr>Cachet Pro Light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THRIVE Presentation  2025</dc:title>
  <cp:lastModifiedBy>Andrea Parker</cp:lastModifiedBy>
  <cp:revision>2</cp:revision>
  <dcterms:created xsi:type="dcterms:W3CDTF">2006-08-16T00:00:00Z</dcterms:created>
  <dcterms:modified xsi:type="dcterms:W3CDTF">2026-04-06T23:09:11Z</dcterms:modified>
  <dc:identifier>DAGUVZeIR0c</dc:identifier>
</cp:coreProperties>
</file>